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10287000" cx="18288000"/>
  <p:notesSz cx="6858000" cy="9144000"/>
  <p:embeddedFontLst>
    <p:embeddedFont>
      <p:font typeface="Roboto"/>
      <p:regular r:id="rId26"/>
      <p:bold r:id="rId27"/>
      <p:italic r:id="rId28"/>
      <p:boldItalic r:id="rId29"/>
    </p:embeddedFont>
    <p:embeddedFont>
      <p:font typeface="Courier Prime"/>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34" roundtripDataSignature="AMtx7mhdsOsvUpcKiBYekXllC2whuF49v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slide" Target="slides/slide20.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ourierPrime-bold.fntdata"/><Relationship Id="rId30" Type="http://schemas.openxmlformats.org/officeDocument/2006/relationships/font" Target="fonts/CourierPrime-regular.fntdata"/><Relationship Id="rId11" Type="http://schemas.openxmlformats.org/officeDocument/2006/relationships/slide" Target="slides/slide6.xml"/><Relationship Id="rId33" Type="http://schemas.openxmlformats.org/officeDocument/2006/relationships/font" Target="fonts/CourierPrime-boldItalic.fntdata"/><Relationship Id="rId10" Type="http://schemas.openxmlformats.org/officeDocument/2006/relationships/slide" Target="slides/slide5.xml"/><Relationship Id="rId32" Type="http://schemas.openxmlformats.org/officeDocument/2006/relationships/font" Target="fonts/CourierPrime-italic.fntdata"/><Relationship Id="rId13" Type="http://schemas.openxmlformats.org/officeDocument/2006/relationships/slide" Target="slides/slide8.xml"/><Relationship Id="rId12" Type="http://schemas.openxmlformats.org/officeDocument/2006/relationships/slide" Target="slides/slide7.xml"/><Relationship Id="rId34"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p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29"/>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29"/>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3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3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3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3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3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3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3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3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3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3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6"/>
          <p:cNvSpPr/>
          <p:nvPr>
            <p:ph idx="2" type="pic"/>
          </p:nvPr>
        </p:nvSpPr>
        <p:spPr>
          <a:xfrm>
            <a:off x="1792288" y="612775"/>
            <a:ext cx="5486400" cy="4114800"/>
          </a:xfrm>
          <a:prstGeom prst="rect">
            <a:avLst/>
          </a:prstGeom>
          <a:noFill/>
          <a:ln>
            <a:noFill/>
          </a:ln>
        </p:spPr>
      </p:sp>
      <p:sp>
        <p:nvSpPr>
          <p:cNvPr id="68" name="Google Shape;68;p3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232A"/>
        </a:solidFill>
      </p:bgPr>
    </p:bg>
    <p:spTree>
      <p:nvGrpSpPr>
        <p:cNvPr id="87" name="Shape 87"/>
        <p:cNvGrpSpPr/>
        <p:nvPr/>
      </p:nvGrpSpPr>
      <p:grpSpPr>
        <a:xfrm>
          <a:off x="0" y="0"/>
          <a:ext cx="0" cy="0"/>
          <a:chOff x="0" y="0"/>
          <a:chExt cx="0" cy="0"/>
        </a:xfrm>
      </p:grpSpPr>
      <p:cxnSp>
        <p:nvCxnSpPr>
          <p:cNvPr id="88" name="Google Shape;88;p1"/>
          <p:cNvCxnSpPr/>
          <p:nvPr/>
        </p:nvCxnSpPr>
        <p:spPr>
          <a:xfrm rot="5400000">
            <a:off x="-3453600" y="5143519"/>
            <a:ext cx="9650400" cy="0"/>
          </a:xfrm>
          <a:prstGeom prst="straightConnector1">
            <a:avLst/>
          </a:prstGeom>
          <a:noFill/>
          <a:ln cap="flat" cmpd="sng" w="95250">
            <a:solidFill>
              <a:srgbClr val="2D2D35"/>
            </a:solidFill>
            <a:prstDash val="solid"/>
            <a:round/>
            <a:headEnd len="sm" w="sm" type="none"/>
            <a:tailEnd len="sm" w="sm" type="none"/>
          </a:ln>
        </p:spPr>
      </p:cxnSp>
      <p:sp>
        <p:nvSpPr>
          <p:cNvPr id="89" name="Google Shape;89;p1"/>
          <p:cNvSpPr txBox="1"/>
          <p:nvPr/>
        </p:nvSpPr>
        <p:spPr>
          <a:xfrm>
            <a:off x="3590642" y="2830801"/>
            <a:ext cx="10168200" cy="3779400"/>
          </a:xfrm>
          <a:prstGeom prst="rect">
            <a:avLst/>
          </a:prstGeom>
          <a:noFill/>
          <a:ln>
            <a:noFill/>
          </a:ln>
        </p:spPr>
        <p:txBody>
          <a:bodyPr anchorCtr="0" anchor="t" bIns="0" lIns="0" spcFirstLastPara="1" rIns="0" wrap="square" tIns="0">
            <a:spAutoFit/>
          </a:bodyPr>
          <a:lstStyle/>
          <a:p>
            <a:pPr indent="0" lvl="0" marL="0" marR="0" rtl="0" algn="l">
              <a:lnSpc>
                <a:spcPct val="114005"/>
              </a:lnSpc>
              <a:spcBef>
                <a:spcPts val="0"/>
              </a:spcBef>
              <a:spcAft>
                <a:spcPts val="0"/>
              </a:spcAft>
              <a:buNone/>
            </a:pPr>
            <a:r>
              <a:rPr b="0" i="0" lang="en-US" sz="5555" u="none" cap="none" strike="noStrike">
                <a:solidFill>
                  <a:srgbClr val="FFFFFF"/>
                </a:solidFill>
                <a:latin typeface="Courier Prime"/>
                <a:ea typeface="Courier Prime"/>
                <a:cs typeface="Courier Prime"/>
                <a:sym typeface="Courier Prime"/>
              </a:rPr>
              <a:t>Proyecto 1:</a:t>
            </a:r>
            <a:endParaRPr/>
          </a:p>
          <a:p>
            <a:pPr indent="0" lvl="0" marL="0" marR="0" rtl="0" algn="l">
              <a:lnSpc>
                <a:spcPct val="114005"/>
              </a:lnSpc>
              <a:spcBef>
                <a:spcPts val="0"/>
              </a:spcBef>
              <a:spcAft>
                <a:spcPts val="0"/>
              </a:spcAft>
              <a:buNone/>
            </a:pPr>
            <a:r>
              <a:t/>
            </a:r>
            <a:endParaRPr b="0" i="0" sz="5555" u="none" cap="none" strike="noStrike">
              <a:solidFill>
                <a:srgbClr val="FFFFFF"/>
              </a:solidFill>
              <a:latin typeface="Courier Prime"/>
              <a:ea typeface="Courier Prime"/>
              <a:cs typeface="Courier Prime"/>
              <a:sym typeface="Courier Prime"/>
            </a:endParaRPr>
          </a:p>
          <a:p>
            <a:pPr indent="0" lvl="0" marL="0" marR="0" rtl="0" algn="ctr">
              <a:lnSpc>
                <a:spcPct val="114005"/>
              </a:lnSpc>
              <a:spcBef>
                <a:spcPts val="0"/>
              </a:spcBef>
              <a:spcAft>
                <a:spcPts val="0"/>
              </a:spcAft>
              <a:buNone/>
            </a:pPr>
            <a:r>
              <a:rPr lang="en-US" sz="5555">
                <a:solidFill>
                  <a:srgbClr val="FFFFFF"/>
                </a:solidFill>
                <a:latin typeface="Courier Prime"/>
                <a:ea typeface="Courier Prime"/>
                <a:cs typeface="Courier Prime"/>
                <a:sym typeface="Courier Prime"/>
              </a:rPr>
              <a:t>ANÁLISIS</a:t>
            </a:r>
            <a:r>
              <a:rPr b="0" i="0" lang="en-US" sz="5555" u="none" cap="none" strike="noStrike">
                <a:solidFill>
                  <a:srgbClr val="FFFFFF"/>
                </a:solidFill>
                <a:latin typeface="Courier Prime"/>
                <a:ea typeface="Courier Prime"/>
                <a:cs typeface="Courier Prime"/>
                <a:sym typeface="Courier Prime"/>
              </a:rPr>
              <a:t> DE DATOS SOBRE MAMÍFEROS</a:t>
            </a:r>
            <a:endParaRPr/>
          </a:p>
        </p:txBody>
      </p:sp>
      <p:sp>
        <p:nvSpPr>
          <p:cNvPr id="90" name="Google Shape;90;p1"/>
          <p:cNvSpPr txBox="1"/>
          <p:nvPr/>
        </p:nvSpPr>
        <p:spPr>
          <a:xfrm>
            <a:off x="1913382" y="7073717"/>
            <a:ext cx="16831800" cy="103410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lang="en-US" sz="2799">
                <a:solidFill>
                  <a:srgbClr val="FF914D"/>
                </a:solidFill>
                <a:latin typeface="Courier Prime"/>
                <a:ea typeface="Courier Prime"/>
                <a:cs typeface="Courier Prime"/>
                <a:sym typeface="Courier Prime"/>
              </a:rPr>
              <a:t>Integrantes </a:t>
            </a:r>
            <a:r>
              <a:rPr b="0" i="0" lang="en-US" sz="2799" u="none" cap="none" strike="noStrike">
                <a:solidFill>
                  <a:srgbClr val="FF914D"/>
                </a:solidFill>
                <a:latin typeface="Courier Prime"/>
                <a:ea typeface="Courier Prime"/>
                <a:cs typeface="Courier Prime"/>
                <a:sym typeface="Courier Prime"/>
              </a:rPr>
              <a:t>= ["</a:t>
            </a:r>
            <a:r>
              <a:rPr lang="en-US" sz="2799">
                <a:solidFill>
                  <a:srgbClr val="FF914D"/>
                </a:solidFill>
                <a:latin typeface="Courier Prime"/>
                <a:ea typeface="Courier Prime"/>
                <a:cs typeface="Courier Prime"/>
                <a:sym typeface="Courier Prime"/>
              </a:rPr>
              <a:t>Cristian_Rosillo</a:t>
            </a:r>
            <a:r>
              <a:rPr b="0" i="0" lang="en-US" sz="2799" u="none" cap="none" strike="noStrike">
                <a:solidFill>
                  <a:srgbClr val="FF914D"/>
                </a:solidFill>
                <a:latin typeface="Courier Prime"/>
                <a:ea typeface="Courier Prime"/>
                <a:cs typeface="Courier Prime"/>
                <a:sym typeface="Courier Prime"/>
              </a:rPr>
              <a:t>",“</a:t>
            </a:r>
            <a:r>
              <a:rPr lang="en-US" sz="2799">
                <a:solidFill>
                  <a:srgbClr val="FF914D"/>
                </a:solidFill>
                <a:latin typeface="Courier Prime"/>
                <a:ea typeface="Courier Prime"/>
                <a:cs typeface="Courier Prime"/>
                <a:sym typeface="Courier Prime"/>
              </a:rPr>
              <a:t>Kevin_Espinoza</a:t>
            </a:r>
            <a:r>
              <a:rPr b="0" i="0" lang="en-US" sz="2799" u="none" cap="none" strike="noStrike">
                <a:solidFill>
                  <a:srgbClr val="FF914D"/>
                </a:solidFill>
                <a:latin typeface="Courier Prime"/>
                <a:ea typeface="Courier Prime"/>
                <a:cs typeface="Courier Prime"/>
                <a:sym typeface="Courier Prime"/>
              </a:rPr>
              <a:t>”,</a:t>
            </a:r>
            <a:endParaRPr/>
          </a:p>
          <a:p>
            <a:pPr indent="0" lvl="0" marL="0" marR="0" rtl="0" algn="l">
              <a:lnSpc>
                <a:spcPct val="140014"/>
              </a:lnSpc>
              <a:spcBef>
                <a:spcPts val="0"/>
              </a:spcBef>
              <a:spcAft>
                <a:spcPts val="0"/>
              </a:spcAft>
              <a:buNone/>
            </a:pPr>
            <a:r>
              <a:rPr b="0" i="0" lang="en-US" sz="2799" u="none" cap="none" strike="noStrike">
                <a:solidFill>
                  <a:srgbClr val="FF914D"/>
                </a:solidFill>
                <a:latin typeface="Courier Prime"/>
                <a:ea typeface="Courier Prime"/>
                <a:cs typeface="Courier Prime"/>
                <a:sym typeface="Courier Prime"/>
              </a:rPr>
              <a:t>“Lorena_Martinez”]</a:t>
            </a:r>
            <a:endParaRPr b="0" i="0" sz="2799" u="none" cap="none" strike="noStrike">
              <a:solidFill>
                <a:srgbClr val="FF914D"/>
              </a:solidFill>
              <a:latin typeface="Courier Prime"/>
              <a:ea typeface="Courier Prime"/>
              <a:cs typeface="Courier Prime"/>
              <a:sym typeface="Courier Prime"/>
            </a:endParaRPr>
          </a:p>
        </p:txBody>
      </p:sp>
      <p:sp>
        <p:nvSpPr>
          <p:cNvPr id="91" name="Google Shape;91;p1"/>
          <p:cNvSpPr txBox="1"/>
          <p:nvPr/>
        </p:nvSpPr>
        <p:spPr>
          <a:xfrm>
            <a:off x="2194891" y="1687047"/>
            <a:ext cx="11259300" cy="474300"/>
          </a:xfrm>
          <a:prstGeom prst="rect">
            <a:avLst/>
          </a:prstGeom>
          <a:noFill/>
          <a:ln>
            <a:noFill/>
          </a:ln>
        </p:spPr>
        <p:txBody>
          <a:bodyPr anchorCtr="0" anchor="t" bIns="0" lIns="0" spcFirstLastPara="1" rIns="0" wrap="square" tIns="0">
            <a:spAutoFit/>
          </a:bodyPr>
          <a:lstStyle/>
          <a:p>
            <a:pPr indent="0" lvl="0" marL="0" marR="0" rtl="0" algn="l">
              <a:lnSpc>
                <a:spcPct val="139985"/>
              </a:lnSpc>
              <a:spcBef>
                <a:spcPts val="0"/>
              </a:spcBef>
              <a:spcAft>
                <a:spcPts val="0"/>
              </a:spcAft>
              <a:buNone/>
            </a:pPr>
            <a:r>
              <a:rPr b="0" i="0" lang="en-US" sz="2736" u="none" cap="none" strike="noStrike">
                <a:solidFill>
                  <a:srgbClr val="737373"/>
                </a:solidFill>
                <a:latin typeface="Courier Prime"/>
                <a:ea typeface="Courier Prime"/>
                <a:cs typeface="Courier Prime"/>
                <a:sym typeface="Courier Prime"/>
              </a:rPr>
              <a:t>&lt;!--Hack A Boss--&gt;</a:t>
            </a:r>
            <a:endParaRPr/>
          </a:p>
        </p:txBody>
      </p:sp>
      <p:sp>
        <p:nvSpPr>
          <p:cNvPr id="92" name="Google Shape;92;p1"/>
          <p:cNvSpPr/>
          <p:nvPr/>
        </p:nvSpPr>
        <p:spPr>
          <a:xfrm>
            <a:off x="14762002" y="-102870"/>
            <a:ext cx="4228960" cy="10385293"/>
          </a:xfrm>
          <a:custGeom>
            <a:rect b="b" l="l" r="r" t="t"/>
            <a:pathLst>
              <a:path extrusionOk="0" h="3790253" w="1543416">
                <a:moveTo>
                  <a:pt x="0" y="0"/>
                </a:moveTo>
                <a:lnTo>
                  <a:pt x="1543416" y="0"/>
                </a:lnTo>
                <a:lnTo>
                  <a:pt x="1543416" y="3790253"/>
                </a:lnTo>
                <a:lnTo>
                  <a:pt x="0" y="3790253"/>
                </a:lnTo>
                <a:close/>
              </a:path>
            </a:pathLst>
          </a:custGeom>
          <a:solidFill>
            <a:srgbClr val="2D2D35"/>
          </a:solidFill>
          <a:ln>
            <a:noFill/>
          </a:ln>
        </p:spPr>
      </p:sp>
      <p:cxnSp>
        <p:nvCxnSpPr>
          <p:cNvPr id="93" name="Google Shape;93;p1"/>
          <p:cNvCxnSpPr/>
          <p:nvPr/>
        </p:nvCxnSpPr>
        <p:spPr>
          <a:xfrm>
            <a:off x="14666595" y="9210675"/>
            <a:ext cx="1539000" cy="0"/>
          </a:xfrm>
          <a:prstGeom prst="straightConnector1">
            <a:avLst/>
          </a:prstGeom>
          <a:noFill/>
          <a:ln cap="flat" cmpd="sng" w="47625">
            <a:solidFill>
              <a:srgbClr val="FFFFFF"/>
            </a:solidFill>
            <a:prstDash val="solid"/>
            <a:round/>
            <a:headEnd len="lg" w="lg" type="diamond"/>
            <a:tailEnd len="med" w="med" type="stealth"/>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232A"/>
        </a:solidFill>
      </p:bgPr>
    </p:bg>
    <p:spTree>
      <p:nvGrpSpPr>
        <p:cNvPr id="174" name="Shape 174"/>
        <p:cNvGrpSpPr/>
        <p:nvPr/>
      </p:nvGrpSpPr>
      <p:grpSpPr>
        <a:xfrm>
          <a:off x="0" y="0"/>
          <a:ext cx="0" cy="0"/>
          <a:chOff x="0" y="0"/>
          <a:chExt cx="0" cy="0"/>
        </a:xfrm>
      </p:grpSpPr>
      <p:sp>
        <p:nvSpPr>
          <p:cNvPr id="175" name="Google Shape;175;p10"/>
          <p:cNvSpPr txBox="1"/>
          <p:nvPr/>
        </p:nvSpPr>
        <p:spPr>
          <a:xfrm>
            <a:off x="16557135" y="8675370"/>
            <a:ext cx="702165" cy="582930"/>
          </a:xfrm>
          <a:prstGeom prst="rect">
            <a:avLst/>
          </a:prstGeom>
          <a:noFill/>
          <a:ln>
            <a:noFill/>
          </a:ln>
        </p:spPr>
        <p:txBody>
          <a:bodyPr anchorCtr="0" anchor="t" bIns="0" lIns="0" spcFirstLastPara="1" rIns="0" wrap="square" tIns="0">
            <a:spAutoFit/>
          </a:bodyPr>
          <a:lstStyle/>
          <a:p>
            <a:pPr indent="0" lvl="0" marL="0" marR="0" rtl="0" algn="r">
              <a:lnSpc>
                <a:spcPct val="114003"/>
              </a:lnSpc>
              <a:spcBef>
                <a:spcPts val="0"/>
              </a:spcBef>
              <a:spcAft>
                <a:spcPts val="0"/>
              </a:spcAft>
              <a:buNone/>
            </a:pPr>
            <a:r>
              <a:rPr lang="en-US" sz="3999">
                <a:solidFill>
                  <a:srgbClr val="FFFFFF"/>
                </a:solidFill>
                <a:latin typeface="Courier Prime"/>
                <a:ea typeface="Courier Prime"/>
                <a:cs typeface="Courier Prime"/>
                <a:sym typeface="Courier Prime"/>
              </a:rPr>
              <a:t>}</a:t>
            </a:r>
            <a:endParaRPr/>
          </a:p>
        </p:txBody>
      </p:sp>
      <p:sp>
        <p:nvSpPr>
          <p:cNvPr id="176" name="Google Shape;176;p10"/>
          <p:cNvSpPr txBox="1"/>
          <p:nvPr/>
        </p:nvSpPr>
        <p:spPr>
          <a:xfrm>
            <a:off x="2247600" y="587775"/>
            <a:ext cx="13792800" cy="549300"/>
          </a:xfrm>
          <a:prstGeom prst="rect">
            <a:avLst/>
          </a:prstGeom>
          <a:noFill/>
          <a:ln>
            <a:noFill/>
          </a:ln>
        </p:spPr>
        <p:txBody>
          <a:bodyPr anchorCtr="0" anchor="t" bIns="0" lIns="0" spcFirstLastPara="1" rIns="0" wrap="square" tIns="0">
            <a:spAutoFit/>
          </a:bodyPr>
          <a:lstStyle/>
          <a:p>
            <a:pPr indent="0" lvl="0" marL="0" marR="0" rtl="0" algn="l">
              <a:lnSpc>
                <a:spcPct val="99138"/>
              </a:lnSpc>
              <a:spcBef>
                <a:spcPts val="0"/>
              </a:spcBef>
              <a:spcAft>
                <a:spcPts val="0"/>
              </a:spcAft>
              <a:buNone/>
            </a:pPr>
            <a:r>
              <a:rPr b="1" lang="en-US" sz="3600">
                <a:solidFill>
                  <a:srgbClr val="FF914D"/>
                </a:solidFill>
                <a:latin typeface="Courier Prime"/>
                <a:ea typeface="Courier Prime"/>
                <a:cs typeface="Courier Prime"/>
                <a:sym typeface="Courier Prime"/>
              </a:rPr>
              <a:t>COMPARACIÓN POBLACIONES Y RELACIONES REPRODUCTIVAS</a:t>
            </a:r>
            <a:endParaRPr/>
          </a:p>
        </p:txBody>
      </p:sp>
      <p:sp>
        <p:nvSpPr>
          <p:cNvPr id="177" name="Google Shape;17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78" name="Google Shape;178;p10"/>
          <p:cNvPicPr preferRelativeResize="0"/>
          <p:nvPr/>
        </p:nvPicPr>
        <p:blipFill>
          <a:blip r:embed="rId3">
            <a:alphaModFix/>
          </a:blip>
          <a:stretch>
            <a:fillRect/>
          </a:stretch>
        </p:blipFill>
        <p:spPr>
          <a:xfrm>
            <a:off x="961200" y="1885750"/>
            <a:ext cx="16365601" cy="5278700"/>
          </a:xfrm>
          <a:prstGeom prst="rect">
            <a:avLst/>
          </a:prstGeom>
          <a:noFill/>
          <a:ln>
            <a:noFill/>
          </a:ln>
        </p:spPr>
      </p:pic>
      <p:sp>
        <p:nvSpPr>
          <p:cNvPr id="179" name="Google Shape;179;p10"/>
          <p:cNvSpPr txBox="1"/>
          <p:nvPr/>
        </p:nvSpPr>
        <p:spPr>
          <a:xfrm>
            <a:off x="2873850" y="7583100"/>
            <a:ext cx="12540300" cy="167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100">
                <a:solidFill>
                  <a:srgbClr val="D1D5DB"/>
                </a:solidFill>
                <a:latin typeface="Roboto"/>
                <a:ea typeface="Roboto"/>
                <a:cs typeface="Roboto"/>
                <a:sym typeface="Roboto"/>
              </a:rPr>
              <a:t>En este análisis, los Ziphiidae se destacan como la familia predominante, destacando su influencia significativa en los ecosistemas marinos. </a:t>
            </a:r>
            <a:endParaRPr sz="41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232A"/>
        </a:solidFill>
      </p:bgPr>
    </p:bg>
    <p:spTree>
      <p:nvGrpSpPr>
        <p:cNvPr id="183" name="Shape 183"/>
        <p:cNvGrpSpPr/>
        <p:nvPr/>
      </p:nvGrpSpPr>
      <p:grpSpPr>
        <a:xfrm>
          <a:off x="0" y="0"/>
          <a:ext cx="0" cy="0"/>
          <a:chOff x="0" y="0"/>
          <a:chExt cx="0" cy="0"/>
        </a:xfrm>
      </p:grpSpPr>
      <p:sp>
        <p:nvSpPr>
          <p:cNvPr id="184" name="Google Shape;184;p11"/>
          <p:cNvSpPr txBox="1"/>
          <p:nvPr/>
        </p:nvSpPr>
        <p:spPr>
          <a:xfrm>
            <a:off x="16557135" y="8675370"/>
            <a:ext cx="702165" cy="582930"/>
          </a:xfrm>
          <a:prstGeom prst="rect">
            <a:avLst/>
          </a:prstGeom>
          <a:noFill/>
          <a:ln>
            <a:noFill/>
          </a:ln>
        </p:spPr>
        <p:txBody>
          <a:bodyPr anchorCtr="0" anchor="t" bIns="0" lIns="0" spcFirstLastPara="1" rIns="0" wrap="square" tIns="0">
            <a:spAutoFit/>
          </a:bodyPr>
          <a:lstStyle/>
          <a:p>
            <a:pPr indent="0" lvl="0" marL="0" marR="0" rtl="0" algn="r">
              <a:lnSpc>
                <a:spcPct val="114003"/>
              </a:lnSpc>
              <a:spcBef>
                <a:spcPts val="0"/>
              </a:spcBef>
              <a:spcAft>
                <a:spcPts val="0"/>
              </a:spcAft>
              <a:buNone/>
            </a:pPr>
            <a:r>
              <a:rPr lang="en-US" sz="3999">
                <a:solidFill>
                  <a:srgbClr val="FFFFFF"/>
                </a:solidFill>
                <a:latin typeface="Courier Prime"/>
                <a:ea typeface="Courier Prime"/>
                <a:cs typeface="Courier Prime"/>
                <a:sym typeface="Courier Prime"/>
              </a:rPr>
              <a:t>}</a:t>
            </a:r>
            <a:endParaRPr/>
          </a:p>
        </p:txBody>
      </p:sp>
      <p:sp>
        <p:nvSpPr>
          <p:cNvPr id="185" name="Google Shape;185;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Interfaz de usuario gráfica&#10;&#10;Descripción generada automáticamente con confianza baja" id="186" name="Google Shape;186;p11"/>
          <p:cNvPicPr preferRelativeResize="0"/>
          <p:nvPr/>
        </p:nvPicPr>
        <p:blipFill rotWithShape="1">
          <a:blip r:embed="rId3">
            <a:alphaModFix/>
          </a:blip>
          <a:srcRect b="0" l="0" r="0" t="0"/>
          <a:stretch/>
        </p:blipFill>
        <p:spPr>
          <a:xfrm>
            <a:off x="304800" y="296229"/>
            <a:ext cx="13454745" cy="4414837"/>
          </a:xfrm>
          <a:prstGeom prst="rect">
            <a:avLst/>
          </a:prstGeom>
          <a:noFill/>
          <a:ln>
            <a:noFill/>
          </a:ln>
        </p:spPr>
      </p:pic>
      <p:pic>
        <p:nvPicPr>
          <p:cNvPr descr="Gráfico, Gráfico de barras&#10;&#10;Descripción generada automáticamente" id="187" name="Google Shape;187;p11"/>
          <p:cNvPicPr preferRelativeResize="0"/>
          <p:nvPr/>
        </p:nvPicPr>
        <p:blipFill rotWithShape="1">
          <a:blip r:embed="rId4">
            <a:alphaModFix/>
          </a:blip>
          <a:srcRect b="0" l="0" r="0" t="0"/>
          <a:stretch/>
        </p:blipFill>
        <p:spPr>
          <a:xfrm>
            <a:off x="304800" y="5130209"/>
            <a:ext cx="13454744" cy="4807735"/>
          </a:xfrm>
          <a:prstGeom prst="rect">
            <a:avLst/>
          </a:prstGeom>
          <a:noFill/>
          <a:ln>
            <a:noFill/>
          </a:ln>
        </p:spPr>
      </p:pic>
      <p:sp>
        <p:nvSpPr>
          <p:cNvPr id="188" name="Google Shape;188;p11"/>
          <p:cNvSpPr txBox="1"/>
          <p:nvPr/>
        </p:nvSpPr>
        <p:spPr>
          <a:xfrm>
            <a:off x="13933725" y="432075"/>
            <a:ext cx="3936600" cy="12098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0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lt1"/>
              </a:solidFill>
              <a:latin typeface="Calibri"/>
              <a:ea typeface="Calibri"/>
              <a:cs typeface="Calibri"/>
              <a:sym typeface="Calibri"/>
            </a:endParaRPr>
          </a:p>
          <a:p>
            <a:pPr indent="0" lvl="0" marL="0" marR="0" rtl="0" algn="l">
              <a:spcBef>
                <a:spcPts val="0"/>
              </a:spcBef>
              <a:spcAft>
                <a:spcPts val="0"/>
              </a:spcAft>
              <a:buNone/>
            </a:pPr>
            <a:r>
              <a:rPr lang="en-US" sz="2000">
                <a:solidFill>
                  <a:schemeClr val="lt1"/>
                </a:solidFill>
                <a:latin typeface="Calibri"/>
                <a:ea typeface="Calibri"/>
                <a:cs typeface="Calibri"/>
                <a:sym typeface="Calibri"/>
              </a:rPr>
              <a:t>Ziphiidae:</a:t>
            </a:r>
            <a:endParaRPr sz="2000"/>
          </a:p>
          <a:p>
            <a:pPr indent="0" lvl="0" marL="0" marR="0" rtl="0" algn="l">
              <a:spcBef>
                <a:spcPts val="0"/>
              </a:spcBef>
              <a:spcAft>
                <a:spcPts val="0"/>
              </a:spcAft>
              <a:buNone/>
            </a:pPr>
            <a:r>
              <a:rPr lang="en-US" sz="2000">
                <a:solidFill>
                  <a:schemeClr val="lt1"/>
                </a:solidFill>
                <a:latin typeface="Calibri"/>
                <a:ea typeface="Calibri"/>
                <a:cs typeface="Calibri"/>
                <a:sym typeface="Calibri"/>
              </a:rPr>
              <a:t>Esperanza de vida de 50.5 años y embarazo que dura 13.5 meses de media</a:t>
            </a:r>
            <a:endParaRPr sz="2000"/>
          </a:p>
          <a:p>
            <a:pPr indent="0" lvl="0" marL="0" marR="0" rtl="0" algn="l">
              <a:spcBef>
                <a:spcPts val="0"/>
              </a:spcBef>
              <a:spcAft>
                <a:spcPts val="0"/>
              </a:spcAft>
              <a:buNone/>
            </a:pPr>
            <a:r>
              <a:t/>
            </a:r>
            <a:endParaRPr sz="20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lt1"/>
              </a:solidFill>
              <a:latin typeface="Calibri"/>
              <a:ea typeface="Calibri"/>
              <a:cs typeface="Calibri"/>
              <a:sym typeface="Calibri"/>
            </a:endParaRPr>
          </a:p>
          <a:p>
            <a:pPr indent="0" lvl="0" marL="0" marR="0" rtl="0" algn="l">
              <a:spcBef>
                <a:spcPts val="0"/>
              </a:spcBef>
              <a:spcAft>
                <a:spcPts val="0"/>
              </a:spcAft>
              <a:buNone/>
            </a:pPr>
            <a:r>
              <a:rPr lang="en-US" sz="2000">
                <a:solidFill>
                  <a:schemeClr val="lt1"/>
                </a:solidFill>
                <a:latin typeface="Calibri"/>
                <a:ea typeface="Calibri"/>
                <a:cs typeface="Calibri"/>
                <a:sym typeface="Calibri"/>
              </a:rPr>
              <a:t>Simiiformes:</a:t>
            </a:r>
            <a:endParaRPr sz="2000"/>
          </a:p>
          <a:p>
            <a:pPr indent="0" lvl="0" marL="0" marR="0" rtl="0" algn="l">
              <a:spcBef>
                <a:spcPts val="0"/>
              </a:spcBef>
              <a:spcAft>
                <a:spcPts val="0"/>
              </a:spcAft>
              <a:buNone/>
            </a:pPr>
            <a:r>
              <a:rPr lang="en-US" sz="2000">
                <a:solidFill>
                  <a:schemeClr val="lt1"/>
                </a:solidFill>
                <a:latin typeface="Calibri"/>
                <a:ea typeface="Calibri"/>
                <a:cs typeface="Calibri"/>
                <a:sym typeface="Calibri"/>
              </a:rPr>
              <a:t>Esperanza de vida media de 27 años y una duración media de 6 meses. </a:t>
            </a:r>
            <a:endParaRPr sz="2000"/>
          </a:p>
          <a:p>
            <a:pPr indent="0" lvl="0" marL="0" marR="0" rtl="0" algn="l">
              <a:spcBef>
                <a:spcPts val="0"/>
              </a:spcBef>
              <a:spcAft>
                <a:spcPts val="0"/>
              </a:spcAft>
              <a:buNone/>
            </a:pPr>
            <a:r>
              <a:t/>
            </a:r>
            <a:endParaRPr sz="20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lt1"/>
              </a:solidFill>
              <a:latin typeface="Calibri"/>
              <a:ea typeface="Calibri"/>
              <a:cs typeface="Calibri"/>
              <a:sym typeface="Calibri"/>
            </a:endParaRPr>
          </a:p>
          <a:p>
            <a:pPr indent="0" lvl="0" marL="0" marR="0" rtl="0" algn="l">
              <a:spcBef>
                <a:spcPts val="0"/>
              </a:spcBef>
              <a:spcAft>
                <a:spcPts val="0"/>
              </a:spcAft>
              <a:buNone/>
            </a:pPr>
            <a:r>
              <a:rPr lang="en-US" sz="2000">
                <a:solidFill>
                  <a:schemeClr val="lt1"/>
                </a:solidFill>
                <a:latin typeface="Calibri"/>
                <a:ea typeface="Calibri"/>
                <a:cs typeface="Calibri"/>
                <a:sym typeface="Calibri"/>
              </a:rPr>
              <a:t>Se mantiene una </a:t>
            </a:r>
            <a:r>
              <a:rPr lang="en-US" sz="2000">
                <a:solidFill>
                  <a:schemeClr val="lt1"/>
                </a:solidFill>
                <a:latin typeface="Calibri"/>
                <a:ea typeface="Calibri"/>
                <a:cs typeface="Calibri"/>
                <a:sym typeface="Calibri"/>
              </a:rPr>
              <a:t>proporción</a:t>
            </a:r>
            <a:r>
              <a:rPr lang="en-US" sz="2000">
                <a:solidFill>
                  <a:schemeClr val="lt1"/>
                </a:solidFill>
                <a:latin typeface="Calibri"/>
                <a:ea typeface="Calibri"/>
                <a:cs typeface="Calibri"/>
                <a:sym typeface="Calibri"/>
              </a:rPr>
              <a:t> del 50% aproximadamente entre la esperanza de vida y los embarazos.</a:t>
            </a:r>
            <a:endParaRPr sz="20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lt1"/>
              </a:solidFill>
              <a:latin typeface="Calibri"/>
              <a:ea typeface="Calibri"/>
              <a:cs typeface="Calibri"/>
              <a:sym typeface="Calibri"/>
            </a:endParaRPr>
          </a:p>
        </p:txBody>
      </p:sp>
      <p:sp>
        <p:nvSpPr>
          <p:cNvPr id="189" name="Google Shape;189;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232A"/>
        </a:solidFill>
      </p:bgPr>
    </p:bg>
    <p:spTree>
      <p:nvGrpSpPr>
        <p:cNvPr id="193" name="Shape 193"/>
        <p:cNvGrpSpPr/>
        <p:nvPr/>
      </p:nvGrpSpPr>
      <p:grpSpPr>
        <a:xfrm>
          <a:off x="0" y="0"/>
          <a:ext cx="0" cy="0"/>
          <a:chOff x="0" y="0"/>
          <a:chExt cx="0" cy="0"/>
        </a:xfrm>
      </p:grpSpPr>
      <p:sp>
        <p:nvSpPr>
          <p:cNvPr id="194" name="Google Shape;194;p12"/>
          <p:cNvSpPr txBox="1"/>
          <p:nvPr/>
        </p:nvSpPr>
        <p:spPr>
          <a:xfrm>
            <a:off x="16557135" y="8675370"/>
            <a:ext cx="702165" cy="582930"/>
          </a:xfrm>
          <a:prstGeom prst="rect">
            <a:avLst/>
          </a:prstGeom>
          <a:noFill/>
          <a:ln>
            <a:noFill/>
          </a:ln>
        </p:spPr>
        <p:txBody>
          <a:bodyPr anchorCtr="0" anchor="t" bIns="0" lIns="0" spcFirstLastPara="1" rIns="0" wrap="square" tIns="0">
            <a:spAutoFit/>
          </a:bodyPr>
          <a:lstStyle/>
          <a:p>
            <a:pPr indent="0" lvl="0" marL="0" marR="0" rtl="0" algn="r">
              <a:lnSpc>
                <a:spcPct val="114003"/>
              </a:lnSpc>
              <a:spcBef>
                <a:spcPts val="0"/>
              </a:spcBef>
              <a:spcAft>
                <a:spcPts val="0"/>
              </a:spcAft>
              <a:buNone/>
            </a:pPr>
            <a:r>
              <a:rPr lang="en-US" sz="3999">
                <a:solidFill>
                  <a:srgbClr val="FFFFFF"/>
                </a:solidFill>
                <a:latin typeface="Courier Prime"/>
                <a:ea typeface="Courier Prime"/>
                <a:cs typeface="Courier Prime"/>
                <a:sym typeface="Courier Prime"/>
              </a:rPr>
              <a:t>}</a:t>
            </a:r>
            <a:endParaRPr/>
          </a:p>
        </p:txBody>
      </p:sp>
      <p:sp>
        <p:nvSpPr>
          <p:cNvPr id="195" name="Google Shape;195;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6" name="Google Shape;196;p12"/>
          <p:cNvSpPr txBox="1"/>
          <p:nvPr/>
        </p:nvSpPr>
        <p:spPr>
          <a:xfrm>
            <a:off x="11927875" y="3695700"/>
            <a:ext cx="5679767"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lt1"/>
                </a:solidFill>
                <a:latin typeface="Calibri"/>
                <a:ea typeface="Calibri"/>
                <a:cs typeface="Calibri"/>
                <a:sym typeface="Calibri"/>
              </a:rPr>
              <a:t>La mayoría de los mamíferos analizados tienen una esperanza de vida media de entre 15 y 20 años.</a:t>
            </a:r>
            <a:endParaRPr/>
          </a:p>
        </p:txBody>
      </p:sp>
      <p:pic>
        <p:nvPicPr>
          <p:cNvPr descr="Gráfico, Histograma&#10;&#10;Descripción generada automáticamente" id="197" name="Google Shape;197;p12"/>
          <p:cNvPicPr preferRelativeResize="0"/>
          <p:nvPr/>
        </p:nvPicPr>
        <p:blipFill rotWithShape="1">
          <a:blip r:embed="rId3">
            <a:alphaModFix/>
          </a:blip>
          <a:srcRect b="0" l="0" r="0" t="0"/>
          <a:stretch/>
        </p:blipFill>
        <p:spPr>
          <a:xfrm>
            <a:off x="680358" y="1409700"/>
            <a:ext cx="10629900" cy="8024532"/>
          </a:xfrm>
          <a:prstGeom prst="rect">
            <a:avLst/>
          </a:prstGeom>
          <a:noFill/>
          <a:ln>
            <a:noFill/>
          </a:ln>
        </p:spPr>
      </p:pic>
      <p:sp>
        <p:nvSpPr>
          <p:cNvPr id="198" name="Google Shape;198;p12"/>
          <p:cNvSpPr txBox="1"/>
          <p:nvPr/>
        </p:nvSpPr>
        <p:spPr>
          <a:xfrm>
            <a:off x="6775650" y="464300"/>
            <a:ext cx="4736700" cy="549300"/>
          </a:xfrm>
          <a:prstGeom prst="rect">
            <a:avLst/>
          </a:prstGeom>
          <a:noFill/>
          <a:ln>
            <a:noFill/>
          </a:ln>
        </p:spPr>
        <p:txBody>
          <a:bodyPr anchorCtr="0" anchor="t" bIns="0" lIns="0" spcFirstLastPara="1" rIns="0" wrap="square" tIns="0">
            <a:spAutoFit/>
          </a:bodyPr>
          <a:lstStyle/>
          <a:p>
            <a:pPr indent="0" lvl="0" marL="0" marR="0" rtl="0" algn="l">
              <a:lnSpc>
                <a:spcPct val="99138"/>
              </a:lnSpc>
              <a:spcBef>
                <a:spcPts val="0"/>
              </a:spcBef>
              <a:spcAft>
                <a:spcPts val="0"/>
              </a:spcAft>
              <a:buNone/>
            </a:pPr>
            <a:r>
              <a:rPr b="1" lang="en-US" sz="3600">
                <a:solidFill>
                  <a:srgbClr val="FF914D"/>
                </a:solidFill>
                <a:latin typeface="Courier Prime"/>
                <a:ea typeface="Courier Prime"/>
                <a:cs typeface="Courier Prime"/>
                <a:sym typeface="Courier Prime"/>
              </a:rPr>
              <a:t>ESPERANZA DE VIDA</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232A"/>
        </a:solidFill>
      </p:bgPr>
    </p:bg>
    <p:spTree>
      <p:nvGrpSpPr>
        <p:cNvPr id="202" name="Shape 202"/>
        <p:cNvGrpSpPr/>
        <p:nvPr/>
      </p:nvGrpSpPr>
      <p:grpSpPr>
        <a:xfrm>
          <a:off x="0" y="0"/>
          <a:ext cx="0" cy="0"/>
          <a:chOff x="0" y="0"/>
          <a:chExt cx="0" cy="0"/>
        </a:xfrm>
      </p:grpSpPr>
      <p:sp>
        <p:nvSpPr>
          <p:cNvPr id="203" name="Google Shape;203;p13"/>
          <p:cNvSpPr txBox="1"/>
          <p:nvPr/>
        </p:nvSpPr>
        <p:spPr>
          <a:xfrm>
            <a:off x="16557135" y="8675370"/>
            <a:ext cx="702165" cy="582930"/>
          </a:xfrm>
          <a:prstGeom prst="rect">
            <a:avLst/>
          </a:prstGeom>
          <a:noFill/>
          <a:ln>
            <a:noFill/>
          </a:ln>
        </p:spPr>
        <p:txBody>
          <a:bodyPr anchorCtr="0" anchor="t" bIns="0" lIns="0" spcFirstLastPara="1" rIns="0" wrap="square" tIns="0">
            <a:spAutoFit/>
          </a:bodyPr>
          <a:lstStyle/>
          <a:p>
            <a:pPr indent="0" lvl="0" marL="0" marR="0" rtl="0" algn="r">
              <a:lnSpc>
                <a:spcPct val="114003"/>
              </a:lnSpc>
              <a:spcBef>
                <a:spcPts val="0"/>
              </a:spcBef>
              <a:spcAft>
                <a:spcPts val="0"/>
              </a:spcAft>
              <a:buNone/>
            </a:pPr>
            <a:r>
              <a:rPr lang="en-US" sz="3999">
                <a:solidFill>
                  <a:srgbClr val="FFFFFF"/>
                </a:solidFill>
                <a:latin typeface="Courier Prime"/>
                <a:ea typeface="Courier Prime"/>
                <a:cs typeface="Courier Prime"/>
                <a:sym typeface="Courier Prime"/>
              </a:rPr>
              <a:t>}</a:t>
            </a:r>
            <a:endParaRPr/>
          </a:p>
        </p:txBody>
      </p:sp>
      <p:sp>
        <p:nvSpPr>
          <p:cNvPr id="204" name="Google Shape;204;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5" name="Google Shape;205;p13"/>
          <p:cNvSpPr txBox="1"/>
          <p:nvPr/>
        </p:nvSpPr>
        <p:spPr>
          <a:xfrm>
            <a:off x="11810854" y="3001285"/>
            <a:ext cx="5679900" cy="1754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lt1"/>
                </a:solidFill>
                <a:latin typeface="Calibri"/>
                <a:ea typeface="Calibri"/>
                <a:cs typeface="Calibri"/>
                <a:sym typeface="Calibri"/>
              </a:rPr>
              <a:t>Casi el 100% de los mamíferos son vivíparos</a:t>
            </a:r>
            <a:r>
              <a:rPr lang="en-US" sz="3600">
                <a:solidFill>
                  <a:schemeClr val="lt1"/>
                </a:solidFill>
                <a:latin typeface="Calibri"/>
                <a:ea typeface="Calibri"/>
                <a:cs typeface="Calibri"/>
                <a:sym typeface="Calibri"/>
              </a:rPr>
              <a:t>, salvo el ornitorrinco.</a:t>
            </a:r>
            <a:endParaRPr/>
          </a:p>
        </p:txBody>
      </p:sp>
      <p:sp>
        <p:nvSpPr>
          <p:cNvPr id="206" name="Google Shape;206;p13"/>
          <p:cNvSpPr txBox="1"/>
          <p:nvPr/>
        </p:nvSpPr>
        <p:spPr>
          <a:xfrm>
            <a:off x="3276600" y="610394"/>
            <a:ext cx="6187604" cy="484748"/>
          </a:xfrm>
          <a:prstGeom prst="rect">
            <a:avLst/>
          </a:prstGeom>
          <a:noFill/>
          <a:ln>
            <a:noFill/>
          </a:ln>
        </p:spPr>
        <p:txBody>
          <a:bodyPr anchorCtr="0" anchor="t" bIns="0" lIns="0" spcFirstLastPara="1" rIns="0" wrap="square" tIns="0">
            <a:spAutoFit/>
          </a:bodyPr>
          <a:lstStyle/>
          <a:p>
            <a:pPr indent="0" lvl="0" marL="0" marR="0" rtl="0" algn="l">
              <a:lnSpc>
                <a:spcPct val="99138"/>
              </a:lnSpc>
              <a:spcBef>
                <a:spcPts val="0"/>
              </a:spcBef>
              <a:spcAft>
                <a:spcPts val="0"/>
              </a:spcAft>
              <a:buNone/>
            </a:pPr>
            <a:r>
              <a:rPr b="1" lang="en-US" sz="3600">
                <a:solidFill>
                  <a:srgbClr val="FF914D"/>
                </a:solidFill>
                <a:latin typeface="Courier Prime"/>
                <a:ea typeface="Courier Prime"/>
                <a:cs typeface="Courier Prime"/>
                <a:sym typeface="Courier Prime"/>
              </a:rPr>
              <a:t>TIPO DE REPRODUCCIÓN</a:t>
            </a:r>
            <a:endParaRPr/>
          </a:p>
        </p:txBody>
      </p:sp>
      <p:pic>
        <p:nvPicPr>
          <p:cNvPr descr="Gráfico&#10;&#10;Descripción generada automáticamente con confianza media" id="207" name="Google Shape;207;p13"/>
          <p:cNvPicPr preferRelativeResize="0"/>
          <p:nvPr/>
        </p:nvPicPr>
        <p:blipFill rotWithShape="1">
          <a:blip r:embed="rId3">
            <a:alphaModFix/>
          </a:blip>
          <a:srcRect b="12249" l="34343" r="3237" t="0"/>
          <a:stretch/>
        </p:blipFill>
        <p:spPr>
          <a:xfrm>
            <a:off x="838200" y="1903874"/>
            <a:ext cx="10175275" cy="5891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232A"/>
        </a:solidFill>
      </p:bgPr>
    </p:bg>
    <p:spTree>
      <p:nvGrpSpPr>
        <p:cNvPr id="211" name="Shape 211"/>
        <p:cNvGrpSpPr/>
        <p:nvPr/>
      </p:nvGrpSpPr>
      <p:grpSpPr>
        <a:xfrm>
          <a:off x="0" y="0"/>
          <a:ext cx="0" cy="0"/>
          <a:chOff x="0" y="0"/>
          <a:chExt cx="0" cy="0"/>
        </a:xfrm>
      </p:grpSpPr>
      <p:sp>
        <p:nvSpPr>
          <p:cNvPr id="212" name="Google Shape;212;p14"/>
          <p:cNvSpPr txBox="1"/>
          <p:nvPr/>
        </p:nvSpPr>
        <p:spPr>
          <a:xfrm>
            <a:off x="16557135" y="8675370"/>
            <a:ext cx="702165" cy="582930"/>
          </a:xfrm>
          <a:prstGeom prst="rect">
            <a:avLst/>
          </a:prstGeom>
          <a:noFill/>
          <a:ln>
            <a:noFill/>
          </a:ln>
        </p:spPr>
        <p:txBody>
          <a:bodyPr anchorCtr="0" anchor="t" bIns="0" lIns="0" spcFirstLastPara="1" rIns="0" wrap="square" tIns="0">
            <a:spAutoFit/>
          </a:bodyPr>
          <a:lstStyle/>
          <a:p>
            <a:pPr indent="0" lvl="0" marL="0" marR="0" rtl="0" algn="r">
              <a:lnSpc>
                <a:spcPct val="114003"/>
              </a:lnSpc>
              <a:spcBef>
                <a:spcPts val="0"/>
              </a:spcBef>
              <a:spcAft>
                <a:spcPts val="0"/>
              </a:spcAft>
              <a:buNone/>
            </a:pPr>
            <a:r>
              <a:rPr lang="en-US" sz="3999">
                <a:solidFill>
                  <a:srgbClr val="FFFFFF"/>
                </a:solidFill>
                <a:latin typeface="Courier Prime"/>
                <a:ea typeface="Courier Prime"/>
                <a:cs typeface="Courier Prime"/>
                <a:sym typeface="Courier Prime"/>
              </a:rPr>
              <a:t>}</a:t>
            </a:r>
            <a:endParaRPr/>
          </a:p>
        </p:txBody>
      </p:sp>
      <p:sp>
        <p:nvSpPr>
          <p:cNvPr id="213" name="Google Shape;213;p14"/>
          <p:cNvSpPr txBox="1"/>
          <p:nvPr>
            <p:ph idx="12" type="sldNum"/>
          </p:nvPr>
        </p:nvSpPr>
        <p:spPr>
          <a:xfrm>
            <a:off x="15841417" y="956310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4" name="Google Shape;214;p14"/>
          <p:cNvSpPr txBox="1"/>
          <p:nvPr/>
        </p:nvSpPr>
        <p:spPr>
          <a:xfrm>
            <a:off x="11810855" y="1235822"/>
            <a:ext cx="5679900" cy="8473500"/>
          </a:xfrm>
          <a:prstGeom prst="rect">
            <a:avLst/>
          </a:prstGeom>
          <a:noFill/>
          <a:ln>
            <a:noFill/>
          </a:ln>
        </p:spPr>
        <p:txBody>
          <a:bodyPr anchorCtr="0" anchor="t" bIns="45700" lIns="91425" spcFirstLastPara="1" rIns="91425" wrap="square" tIns="45700">
            <a:spAutoFit/>
          </a:bodyPr>
          <a:lstStyle/>
          <a:p>
            <a:pPr indent="-228600" lvl="0" marL="457200" rtl="0" algn="l">
              <a:lnSpc>
                <a:spcPct val="115000"/>
              </a:lnSpc>
              <a:spcBef>
                <a:spcPts val="1500"/>
              </a:spcBef>
              <a:spcAft>
                <a:spcPts val="0"/>
              </a:spcAft>
              <a:buClr>
                <a:srgbClr val="D1D5DB"/>
              </a:buClr>
              <a:buSzPts val="2000"/>
              <a:buFont typeface="Roboto"/>
              <a:buNone/>
            </a:pPr>
            <a:r>
              <a:rPr lang="en-US" sz="2000">
                <a:solidFill>
                  <a:srgbClr val="D1D5DB"/>
                </a:solidFill>
                <a:latin typeface="Roboto"/>
                <a:ea typeface="Roboto"/>
                <a:cs typeface="Roboto"/>
                <a:sym typeface="Roboto"/>
              </a:rPr>
              <a:t>Poliginia:</a:t>
            </a:r>
            <a:endParaRPr sz="2000">
              <a:solidFill>
                <a:srgbClr val="D1D5DB"/>
              </a:solidFill>
              <a:latin typeface="Roboto"/>
              <a:ea typeface="Roboto"/>
              <a:cs typeface="Roboto"/>
              <a:sym typeface="Roboto"/>
            </a:endParaRPr>
          </a:p>
          <a:p>
            <a:pPr indent="-355600" lvl="1" marL="914400" rtl="0" algn="l">
              <a:lnSpc>
                <a:spcPct val="115000"/>
              </a:lnSpc>
              <a:spcBef>
                <a:spcPts val="0"/>
              </a:spcBef>
              <a:spcAft>
                <a:spcPts val="0"/>
              </a:spcAft>
              <a:buClr>
                <a:srgbClr val="D1D5DB"/>
              </a:buClr>
              <a:buSzPts val="2000"/>
              <a:buFont typeface="Roboto"/>
              <a:buChar char="●"/>
            </a:pPr>
            <a:r>
              <a:rPr lang="en-US" sz="2000">
                <a:solidFill>
                  <a:srgbClr val="D1D5DB"/>
                </a:solidFill>
                <a:latin typeface="Roboto"/>
                <a:ea typeface="Roboto"/>
                <a:cs typeface="Roboto"/>
                <a:sym typeface="Roboto"/>
              </a:rPr>
              <a:t>Definición: Un patrón de apareamiento en el cual un macho tiene múltiples parejas sexuales, mientras que cada hembra solo tiene una pareja sexual.</a:t>
            </a:r>
            <a:endParaRPr sz="2000">
              <a:solidFill>
                <a:srgbClr val="D1D5DB"/>
              </a:solidFill>
              <a:latin typeface="Roboto"/>
              <a:ea typeface="Roboto"/>
              <a:cs typeface="Roboto"/>
              <a:sym typeface="Roboto"/>
            </a:endParaRPr>
          </a:p>
          <a:p>
            <a:pPr indent="-355600" lvl="1" marL="914400" rtl="0" algn="l">
              <a:lnSpc>
                <a:spcPct val="115000"/>
              </a:lnSpc>
              <a:spcBef>
                <a:spcPts val="0"/>
              </a:spcBef>
              <a:spcAft>
                <a:spcPts val="0"/>
              </a:spcAft>
              <a:buClr>
                <a:srgbClr val="D1D5DB"/>
              </a:buClr>
              <a:buSzPts val="2000"/>
              <a:buFont typeface="Roboto"/>
              <a:buChar char="●"/>
            </a:pPr>
            <a:r>
              <a:rPr lang="en-US" sz="2000">
                <a:solidFill>
                  <a:srgbClr val="D1D5DB"/>
                </a:solidFill>
                <a:latin typeface="Roboto"/>
                <a:ea typeface="Roboto"/>
                <a:cs typeface="Roboto"/>
                <a:sym typeface="Roboto"/>
              </a:rPr>
              <a:t>Ejemplo: León macho con un grupo de leonas en una manada.</a:t>
            </a:r>
            <a:endParaRPr sz="2000">
              <a:solidFill>
                <a:srgbClr val="D1D5DB"/>
              </a:solidFill>
              <a:latin typeface="Roboto"/>
              <a:ea typeface="Roboto"/>
              <a:cs typeface="Roboto"/>
              <a:sym typeface="Roboto"/>
            </a:endParaRPr>
          </a:p>
          <a:p>
            <a:pPr indent="-228600" lvl="0" marL="457200" rtl="0" algn="l">
              <a:lnSpc>
                <a:spcPct val="115000"/>
              </a:lnSpc>
              <a:spcBef>
                <a:spcPts val="0"/>
              </a:spcBef>
              <a:spcAft>
                <a:spcPts val="0"/>
              </a:spcAft>
              <a:buClr>
                <a:srgbClr val="D1D5DB"/>
              </a:buClr>
              <a:buSzPts val="2000"/>
              <a:buFont typeface="Roboto"/>
              <a:buNone/>
            </a:pPr>
            <a:r>
              <a:rPr lang="en-US" sz="2000">
                <a:solidFill>
                  <a:srgbClr val="D1D5DB"/>
                </a:solidFill>
                <a:latin typeface="Roboto"/>
                <a:ea typeface="Roboto"/>
                <a:cs typeface="Roboto"/>
                <a:sym typeface="Roboto"/>
              </a:rPr>
              <a:t>Poliginandria:</a:t>
            </a:r>
            <a:endParaRPr sz="2000">
              <a:solidFill>
                <a:srgbClr val="D1D5DB"/>
              </a:solidFill>
              <a:latin typeface="Roboto"/>
              <a:ea typeface="Roboto"/>
              <a:cs typeface="Roboto"/>
              <a:sym typeface="Roboto"/>
            </a:endParaRPr>
          </a:p>
          <a:p>
            <a:pPr indent="-355600" lvl="1" marL="914400" rtl="0" algn="l">
              <a:lnSpc>
                <a:spcPct val="115000"/>
              </a:lnSpc>
              <a:spcBef>
                <a:spcPts val="0"/>
              </a:spcBef>
              <a:spcAft>
                <a:spcPts val="0"/>
              </a:spcAft>
              <a:buClr>
                <a:srgbClr val="D1D5DB"/>
              </a:buClr>
              <a:buSzPts val="2000"/>
              <a:buFont typeface="Roboto"/>
              <a:buChar char="●"/>
            </a:pPr>
            <a:r>
              <a:rPr lang="en-US" sz="2000">
                <a:solidFill>
                  <a:srgbClr val="D1D5DB"/>
                </a:solidFill>
                <a:latin typeface="Roboto"/>
                <a:ea typeface="Roboto"/>
                <a:cs typeface="Roboto"/>
                <a:sym typeface="Roboto"/>
              </a:rPr>
              <a:t>Definición: Ambos sexos tienen múltiples parejas sexuales en este patrón de apareamiento.</a:t>
            </a:r>
            <a:endParaRPr sz="2000">
              <a:solidFill>
                <a:srgbClr val="D1D5DB"/>
              </a:solidFill>
              <a:latin typeface="Roboto"/>
              <a:ea typeface="Roboto"/>
              <a:cs typeface="Roboto"/>
              <a:sym typeface="Roboto"/>
            </a:endParaRPr>
          </a:p>
          <a:p>
            <a:pPr indent="-355600" lvl="1" marL="914400" rtl="0" algn="l">
              <a:lnSpc>
                <a:spcPct val="115000"/>
              </a:lnSpc>
              <a:spcBef>
                <a:spcPts val="0"/>
              </a:spcBef>
              <a:spcAft>
                <a:spcPts val="0"/>
              </a:spcAft>
              <a:buClr>
                <a:srgbClr val="D1D5DB"/>
              </a:buClr>
              <a:buSzPts val="2000"/>
              <a:buFont typeface="Roboto"/>
              <a:buChar char="●"/>
            </a:pPr>
            <a:r>
              <a:rPr lang="en-US" sz="2000">
                <a:solidFill>
                  <a:srgbClr val="D1D5DB"/>
                </a:solidFill>
                <a:latin typeface="Roboto"/>
                <a:ea typeface="Roboto"/>
                <a:cs typeface="Roboto"/>
                <a:sym typeface="Roboto"/>
              </a:rPr>
              <a:t>Ejemplo: Algunas especies de primates donde tanto machos como hembras se relacionan con varios compañeros.</a:t>
            </a:r>
            <a:endParaRPr sz="2000">
              <a:solidFill>
                <a:srgbClr val="D1D5DB"/>
              </a:solidFill>
              <a:latin typeface="Roboto"/>
              <a:ea typeface="Roboto"/>
              <a:cs typeface="Roboto"/>
              <a:sym typeface="Roboto"/>
            </a:endParaRPr>
          </a:p>
          <a:p>
            <a:pPr indent="-228600" lvl="0" marL="457200" rtl="0" algn="l">
              <a:lnSpc>
                <a:spcPct val="115000"/>
              </a:lnSpc>
              <a:spcBef>
                <a:spcPts val="0"/>
              </a:spcBef>
              <a:spcAft>
                <a:spcPts val="0"/>
              </a:spcAft>
              <a:buClr>
                <a:srgbClr val="D1D5DB"/>
              </a:buClr>
              <a:buSzPts val="2000"/>
              <a:buFont typeface="Roboto"/>
              <a:buNone/>
            </a:pPr>
            <a:r>
              <a:rPr lang="en-US" sz="2000">
                <a:solidFill>
                  <a:srgbClr val="D1D5DB"/>
                </a:solidFill>
                <a:latin typeface="Roboto"/>
                <a:ea typeface="Roboto"/>
                <a:cs typeface="Roboto"/>
                <a:sym typeface="Roboto"/>
              </a:rPr>
              <a:t>Monogamia:</a:t>
            </a:r>
            <a:endParaRPr sz="2000">
              <a:solidFill>
                <a:srgbClr val="D1D5DB"/>
              </a:solidFill>
              <a:latin typeface="Roboto"/>
              <a:ea typeface="Roboto"/>
              <a:cs typeface="Roboto"/>
              <a:sym typeface="Roboto"/>
            </a:endParaRPr>
          </a:p>
          <a:p>
            <a:pPr indent="-355600" lvl="1" marL="914400" rtl="0" algn="l">
              <a:lnSpc>
                <a:spcPct val="115000"/>
              </a:lnSpc>
              <a:spcBef>
                <a:spcPts val="0"/>
              </a:spcBef>
              <a:spcAft>
                <a:spcPts val="0"/>
              </a:spcAft>
              <a:buClr>
                <a:srgbClr val="D1D5DB"/>
              </a:buClr>
              <a:buSzPts val="2000"/>
              <a:buFont typeface="Roboto"/>
              <a:buChar char="●"/>
            </a:pPr>
            <a:r>
              <a:rPr lang="en-US" sz="2000">
                <a:solidFill>
                  <a:srgbClr val="D1D5DB"/>
                </a:solidFill>
                <a:latin typeface="Roboto"/>
                <a:ea typeface="Roboto"/>
                <a:cs typeface="Roboto"/>
                <a:sym typeface="Roboto"/>
              </a:rPr>
              <a:t>Definición: Un patrón de apareamiento en el que cada individuo tiene una sola pareja sexual.</a:t>
            </a:r>
            <a:endParaRPr sz="2000">
              <a:solidFill>
                <a:srgbClr val="D1D5DB"/>
              </a:solidFill>
              <a:latin typeface="Roboto"/>
              <a:ea typeface="Roboto"/>
              <a:cs typeface="Roboto"/>
              <a:sym typeface="Roboto"/>
            </a:endParaRPr>
          </a:p>
          <a:p>
            <a:pPr indent="-355600" lvl="1" marL="914400" rtl="0" algn="l">
              <a:lnSpc>
                <a:spcPct val="115000"/>
              </a:lnSpc>
              <a:spcBef>
                <a:spcPts val="0"/>
              </a:spcBef>
              <a:spcAft>
                <a:spcPts val="0"/>
              </a:spcAft>
              <a:buClr>
                <a:srgbClr val="D1D5DB"/>
              </a:buClr>
              <a:buSzPts val="2000"/>
              <a:buFont typeface="Roboto"/>
              <a:buChar char="●"/>
            </a:pPr>
            <a:r>
              <a:rPr lang="en-US" sz="2000">
                <a:solidFill>
                  <a:srgbClr val="D1D5DB"/>
                </a:solidFill>
                <a:latin typeface="Roboto"/>
                <a:ea typeface="Roboto"/>
                <a:cs typeface="Roboto"/>
                <a:sym typeface="Roboto"/>
              </a:rPr>
              <a:t>Ejemplo: Albatros que forman parejas de por vida y crían a sus crías juntos.</a:t>
            </a:r>
            <a:endParaRPr sz="2000">
              <a:solidFill>
                <a:srgbClr val="D1D5DB"/>
              </a:solidFill>
              <a:latin typeface="Roboto"/>
              <a:ea typeface="Roboto"/>
              <a:cs typeface="Roboto"/>
              <a:sym typeface="Roboto"/>
            </a:endParaRPr>
          </a:p>
          <a:p>
            <a:pPr indent="0" lvl="0" marL="0" marR="0" rtl="0" algn="l">
              <a:spcBef>
                <a:spcPts val="1500"/>
              </a:spcBef>
              <a:spcAft>
                <a:spcPts val="0"/>
              </a:spcAft>
              <a:buNone/>
            </a:pPr>
            <a:r>
              <a:t/>
            </a:r>
            <a:endParaRPr b="1" sz="36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3600">
              <a:solidFill>
                <a:schemeClr val="lt1"/>
              </a:solidFill>
              <a:latin typeface="Calibri"/>
              <a:ea typeface="Calibri"/>
              <a:cs typeface="Calibri"/>
              <a:sym typeface="Calibri"/>
            </a:endParaRPr>
          </a:p>
        </p:txBody>
      </p:sp>
      <p:sp>
        <p:nvSpPr>
          <p:cNvPr id="215" name="Google Shape;215;p14"/>
          <p:cNvSpPr txBox="1"/>
          <p:nvPr/>
        </p:nvSpPr>
        <p:spPr>
          <a:xfrm>
            <a:off x="3459398" y="850796"/>
            <a:ext cx="6187604" cy="484748"/>
          </a:xfrm>
          <a:prstGeom prst="rect">
            <a:avLst/>
          </a:prstGeom>
          <a:noFill/>
          <a:ln>
            <a:noFill/>
          </a:ln>
        </p:spPr>
        <p:txBody>
          <a:bodyPr anchorCtr="0" anchor="t" bIns="0" lIns="0" spcFirstLastPara="1" rIns="0" wrap="square" tIns="0">
            <a:spAutoFit/>
          </a:bodyPr>
          <a:lstStyle/>
          <a:p>
            <a:pPr indent="0" lvl="0" marL="0" marR="0" rtl="0" algn="l">
              <a:lnSpc>
                <a:spcPct val="99138"/>
              </a:lnSpc>
              <a:spcBef>
                <a:spcPts val="0"/>
              </a:spcBef>
              <a:spcAft>
                <a:spcPts val="0"/>
              </a:spcAft>
              <a:buNone/>
            </a:pPr>
            <a:r>
              <a:rPr b="1" lang="en-US" sz="3600">
                <a:solidFill>
                  <a:srgbClr val="FF914D"/>
                </a:solidFill>
                <a:latin typeface="Courier Prime"/>
                <a:ea typeface="Courier Prime"/>
                <a:cs typeface="Courier Prime"/>
                <a:sym typeface="Courier Prime"/>
              </a:rPr>
              <a:t>RELACIONES SEXUALES</a:t>
            </a:r>
            <a:endParaRPr/>
          </a:p>
        </p:txBody>
      </p:sp>
      <p:pic>
        <p:nvPicPr>
          <p:cNvPr descr="Gráfico, Gráfico circular&#10;&#10;Descripción generada automáticamente" id="216" name="Google Shape;216;p14"/>
          <p:cNvPicPr preferRelativeResize="0"/>
          <p:nvPr/>
        </p:nvPicPr>
        <p:blipFill rotWithShape="1">
          <a:blip r:embed="rId3">
            <a:alphaModFix/>
          </a:blip>
          <a:srcRect b="0" l="30206" r="0" t="0"/>
          <a:stretch/>
        </p:blipFill>
        <p:spPr>
          <a:xfrm>
            <a:off x="797378" y="2247899"/>
            <a:ext cx="10251621" cy="605013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232A"/>
        </a:solidFill>
      </p:bgPr>
    </p:bg>
    <p:spTree>
      <p:nvGrpSpPr>
        <p:cNvPr id="220" name="Shape 220"/>
        <p:cNvGrpSpPr/>
        <p:nvPr/>
      </p:nvGrpSpPr>
      <p:grpSpPr>
        <a:xfrm>
          <a:off x="0" y="0"/>
          <a:ext cx="0" cy="0"/>
          <a:chOff x="0" y="0"/>
          <a:chExt cx="0" cy="0"/>
        </a:xfrm>
      </p:grpSpPr>
      <p:sp>
        <p:nvSpPr>
          <p:cNvPr id="221" name="Google Shape;221;p15"/>
          <p:cNvSpPr txBox="1"/>
          <p:nvPr/>
        </p:nvSpPr>
        <p:spPr>
          <a:xfrm>
            <a:off x="990600" y="554450"/>
            <a:ext cx="7031406" cy="596253"/>
          </a:xfrm>
          <a:prstGeom prst="rect">
            <a:avLst/>
          </a:prstGeom>
          <a:noFill/>
          <a:ln>
            <a:noFill/>
          </a:ln>
        </p:spPr>
        <p:txBody>
          <a:bodyPr anchorCtr="0" anchor="t" bIns="0" lIns="0" spcFirstLastPara="1" rIns="0" wrap="square" tIns="0">
            <a:spAutoFit/>
          </a:bodyPr>
          <a:lstStyle/>
          <a:p>
            <a:pPr indent="0" lvl="0" marL="0" marR="0" rtl="0" algn="l">
              <a:lnSpc>
                <a:spcPct val="114003"/>
              </a:lnSpc>
              <a:spcBef>
                <a:spcPts val="0"/>
              </a:spcBef>
              <a:spcAft>
                <a:spcPts val="0"/>
              </a:spcAft>
              <a:buNone/>
            </a:pPr>
            <a:r>
              <a:rPr lang="en-US" sz="3999">
                <a:solidFill>
                  <a:srgbClr val="FFFFFF"/>
                </a:solidFill>
                <a:latin typeface="Courier Prime"/>
                <a:ea typeface="Courier Prime"/>
                <a:cs typeface="Courier Prime"/>
                <a:sym typeface="Courier Prime"/>
              </a:rPr>
              <a:t>OTRAS CARACTERÍSTICAS</a:t>
            </a:r>
            <a:endParaRPr/>
          </a:p>
        </p:txBody>
      </p:sp>
      <p:sp>
        <p:nvSpPr>
          <p:cNvPr id="222" name="Google Shape;222;p15"/>
          <p:cNvSpPr txBox="1"/>
          <p:nvPr/>
        </p:nvSpPr>
        <p:spPr>
          <a:xfrm>
            <a:off x="16557135" y="8675370"/>
            <a:ext cx="702165" cy="582930"/>
          </a:xfrm>
          <a:prstGeom prst="rect">
            <a:avLst/>
          </a:prstGeom>
          <a:noFill/>
          <a:ln>
            <a:noFill/>
          </a:ln>
        </p:spPr>
        <p:txBody>
          <a:bodyPr anchorCtr="0" anchor="t" bIns="0" lIns="0" spcFirstLastPara="1" rIns="0" wrap="square" tIns="0">
            <a:spAutoFit/>
          </a:bodyPr>
          <a:lstStyle/>
          <a:p>
            <a:pPr indent="0" lvl="0" marL="0" marR="0" rtl="0" algn="r">
              <a:lnSpc>
                <a:spcPct val="114003"/>
              </a:lnSpc>
              <a:spcBef>
                <a:spcPts val="0"/>
              </a:spcBef>
              <a:spcAft>
                <a:spcPts val="0"/>
              </a:spcAft>
              <a:buNone/>
            </a:pPr>
            <a:r>
              <a:rPr lang="en-US" sz="3999">
                <a:solidFill>
                  <a:srgbClr val="FFFFFF"/>
                </a:solidFill>
                <a:latin typeface="Courier Prime"/>
                <a:ea typeface="Courier Prime"/>
                <a:cs typeface="Courier Prime"/>
                <a:sym typeface="Courier Prime"/>
              </a:rPr>
              <a:t>}</a:t>
            </a:r>
            <a:endParaRPr/>
          </a:p>
        </p:txBody>
      </p:sp>
      <p:sp>
        <p:nvSpPr>
          <p:cNvPr id="223" name="Google Shape;223;p15"/>
          <p:cNvSpPr txBox="1"/>
          <p:nvPr/>
        </p:nvSpPr>
        <p:spPr>
          <a:xfrm>
            <a:off x="6802338" y="1392375"/>
            <a:ext cx="4683300" cy="549300"/>
          </a:xfrm>
          <a:prstGeom prst="rect">
            <a:avLst/>
          </a:prstGeom>
          <a:noFill/>
          <a:ln>
            <a:noFill/>
          </a:ln>
        </p:spPr>
        <p:txBody>
          <a:bodyPr anchorCtr="0" anchor="t" bIns="0" lIns="0" spcFirstLastPara="1" rIns="0" wrap="square" tIns="0">
            <a:spAutoFit/>
          </a:bodyPr>
          <a:lstStyle/>
          <a:p>
            <a:pPr indent="0" lvl="0" marL="0" marR="0" rtl="0" algn="l">
              <a:lnSpc>
                <a:spcPct val="99138"/>
              </a:lnSpc>
              <a:spcBef>
                <a:spcPts val="0"/>
              </a:spcBef>
              <a:spcAft>
                <a:spcPts val="0"/>
              </a:spcAft>
              <a:buNone/>
            </a:pPr>
            <a:r>
              <a:rPr b="1" lang="en-US" sz="3600">
                <a:solidFill>
                  <a:srgbClr val="FF914D"/>
                </a:solidFill>
                <a:latin typeface="Courier Prime"/>
                <a:ea typeface="Courier Prime"/>
                <a:cs typeface="Courier Prime"/>
                <a:sym typeface="Courier Prime"/>
              </a:rPr>
              <a:t>PESO vs VELOCIDAD</a:t>
            </a:r>
            <a:endParaRPr/>
          </a:p>
        </p:txBody>
      </p:sp>
      <p:sp>
        <p:nvSpPr>
          <p:cNvPr id="224" name="Google Shape;224;p15"/>
          <p:cNvSpPr txBox="1"/>
          <p:nvPr/>
        </p:nvSpPr>
        <p:spPr>
          <a:xfrm>
            <a:off x="2137802" y="7626608"/>
            <a:ext cx="14012400" cy="163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D1D5DB"/>
                </a:solidFill>
                <a:latin typeface="Roboto"/>
                <a:ea typeface="Roboto"/>
                <a:cs typeface="Roboto"/>
                <a:sym typeface="Roboto"/>
              </a:rPr>
              <a:t>Este gráfico nos sumerge en la intrigante relación entre la velocidad y el peso en diversas especies animales. A primera vista, podría pensarse que no hay una relación clara entre ambas variables, ya que existen animales con un peso considerable que logran sorprendentes velocidades. Un ejemplo destacado es el reno (Reindeer), que con un peso promedio de 131 Kg, alcanza velocidades notables de unos 80 Km/h. Este fenómeno despierta la curiosidad y nos invita a explorar las excepciones a las expectativas convencionales en el reino animal.</a:t>
            </a:r>
            <a:endParaRPr sz="2200"/>
          </a:p>
        </p:txBody>
      </p:sp>
      <p:sp>
        <p:nvSpPr>
          <p:cNvPr id="225" name="Google Shape;225;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26" name="Google Shape;226;p15"/>
          <p:cNvPicPr preferRelativeResize="0"/>
          <p:nvPr/>
        </p:nvPicPr>
        <p:blipFill>
          <a:blip r:embed="rId3">
            <a:alphaModFix/>
          </a:blip>
          <a:stretch>
            <a:fillRect/>
          </a:stretch>
        </p:blipFill>
        <p:spPr>
          <a:xfrm>
            <a:off x="598713" y="2366412"/>
            <a:ext cx="17090575" cy="5002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232A"/>
        </a:solidFill>
      </p:bgPr>
    </p:bg>
    <p:spTree>
      <p:nvGrpSpPr>
        <p:cNvPr id="230" name="Shape 230"/>
        <p:cNvGrpSpPr/>
        <p:nvPr/>
      </p:nvGrpSpPr>
      <p:grpSpPr>
        <a:xfrm>
          <a:off x="0" y="0"/>
          <a:ext cx="0" cy="0"/>
          <a:chOff x="0" y="0"/>
          <a:chExt cx="0" cy="0"/>
        </a:xfrm>
      </p:grpSpPr>
      <p:sp>
        <p:nvSpPr>
          <p:cNvPr id="231" name="Google Shape;231;p16"/>
          <p:cNvSpPr txBox="1"/>
          <p:nvPr/>
        </p:nvSpPr>
        <p:spPr>
          <a:xfrm>
            <a:off x="17426347" y="9486900"/>
            <a:ext cx="702165" cy="582930"/>
          </a:xfrm>
          <a:prstGeom prst="rect">
            <a:avLst/>
          </a:prstGeom>
          <a:noFill/>
          <a:ln>
            <a:noFill/>
          </a:ln>
        </p:spPr>
        <p:txBody>
          <a:bodyPr anchorCtr="0" anchor="t" bIns="0" lIns="0" spcFirstLastPara="1" rIns="0" wrap="square" tIns="0">
            <a:spAutoFit/>
          </a:bodyPr>
          <a:lstStyle/>
          <a:p>
            <a:pPr indent="0" lvl="0" marL="0" marR="0" rtl="0" algn="r">
              <a:lnSpc>
                <a:spcPct val="114003"/>
              </a:lnSpc>
              <a:spcBef>
                <a:spcPts val="0"/>
              </a:spcBef>
              <a:spcAft>
                <a:spcPts val="0"/>
              </a:spcAft>
              <a:buNone/>
            </a:pPr>
            <a:r>
              <a:rPr lang="en-US" sz="3999">
                <a:solidFill>
                  <a:srgbClr val="FFFFFF"/>
                </a:solidFill>
                <a:latin typeface="Courier Prime"/>
                <a:ea typeface="Courier Prime"/>
                <a:cs typeface="Courier Prime"/>
                <a:sym typeface="Courier Prime"/>
              </a:rPr>
              <a:t>}</a:t>
            </a:r>
            <a:endParaRPr/>
          </a:p>
        </p:txBody>
      </p:sp>
      <p:sp>
        <p:nvSpPr>
          <p:cNvPr id="232" name="Google Shape;232;p16"/>
          <p:cNvSpPr txBox="1"/>
          <p:nvPr/>
        </p:nvSpPr>
        <p:spPr>
          <a:xfrm>
            <a:off x="7216650" y="217175"/>
            <a:ext cx="3854700" cy="492600"/>
          </a:xfrm>
          <a:prstGeom prst="rect">
            <a:avLst/>
          </a:prstGeom>
          <a:noFill/>
          <a:ln>
            <a:noFill/>
          </a:ln>
        </p:spPr>
        <p:txBody>
          <a:bodyPr anchorCtr="0" anchor="t" bIns="0" lIns="0" spcFirstLastPara="1" rIns="0" wrap="square" tIns="0">
            <a:spAutoFit/>
          </a:bodyPr>
          <a:lstStyle/>
          <a:p>
            <a:pPr indent="0" lvl="0" marL="0" marR="0" rtl="0" algn="l">
              <a:lnSpc>
                <a:spcPct val="111531"/>
              </a:lnSpc>
              <a:spcBef>
                <a:spcPts val="0"/>
              </a:spcBef>
              <a:spcAft>
                <a:spcPts val="0"/>
              </a:spcAft>
              <a:buNone/>
            </a:pPr>
            <a:r>
              <a:rPr b="1" lang="en-US" sz="3200">
                <a:solidFill>
                  <a:srgbClr val="FF914D"/>
                </a:solidFill>
                <a:latin typeface="Courier Prime"/>
                <a:ea typeface="Courier Prime"/>
                <a:cs typeface="Courier Prime"/>
                <a:sym typeface="Courier Prime"/>
              </a:rPr>
              <a:t>¿DOMESTICACIÓN?</a:t>
            </a:r>
            <a:endParaRPr/>
          </a:p>
        </p:txBody>
      </p:sp>
      <p:sp>
        <p:nvSpPr>
          <p:cNvPr id="233" name="Google Shape;233;p16"/>
          <p:cNvSpPr txBox="1"/>
          <p:nvPr/>
        </p:nvSpPr>
        <p:spPr>
          <a:xfrm>
            <a:off x="404025" y="7485600"/>
            <a:ext cx="17632500" cy="2070300"/>
          </a:xfrm>
          <a:prstGeom prst="rect">
            <a:avLst/>
          </a:prstGeom>
          <a:noFill/>
          <a:ln>
            <a:noFill/>
          </a:ln>
        </p:spPr>
        <p:txBody>
          <a:bodyPr anchorCtr="0" anchor="t" bIns="45700" lIns="91425" spcFirstLastPara="1" rIns="91425" wrap="square" tIns="45700">
            <a:spAutoFit/>
          </a:bodyPr>
          <a:lstStyle/>
          <a:p>
            <a:pPr indent="457200" lvl="0" marL="0" rtl="0" algn="l">
              <a:lnSpc>
                <a:spcPct val="115000"/>
              </a:lnSpc>
              <a:spcBef>
                <a:spcPts val="1500"/>
              </a:spcBef>
              <a:spcAft>
                <a:spcPts val="0"/>
              </a:spcAft>
              <a:buClr>
                <a:schemeClr val="dk1"/>
              </a:buClr>
              <a:buSzPts val="1100"/>
              <a:buFont typeface="Arial"/>
              <a:buNone/>
            </a:pPr>
            <a:r>
              <a:rPr lang="en-US" sz="2000">
                <a:solidFill>
                  <a:srgbClr val="D1D5DB"/>
                </a:solidFill>
                <a:latin typeface="Roboto"/>
                <a:ea typeface="Roboto"/>
                <a:cs typeface="Roboto"/>
                <a:sym typeface="Roboto"/>
              </a:rPr>
              <a:t>El 99.2% de los mamíferos permanecen en estado salvaje, no domesticados. De esto se concluye:</a:t>
            </a:r>
            <a:endParaRPr sz="2000">
              <a:solidFill>
                <a:srgbClr val="D1D5DB"/>
              </a:solidFill>
              <a:latin typeface="Roboto"/>
              <a:ea typeface="Roboto"/>
              <a:cs typeface="Roboto"/>
              <a:sym typeface="Roboto"/>
            </a:endParaRPr>
          </a:p>
          <a:p>
            <a:pPr indent="-228600" lvl="0" marL="457200" rtl="0" algn="l">
              <a:lnSpc>
                <a:spcPct val="115000"/>
              </a:lnSpc>
              <a:spcBef>
                <a:spcPts val="1500"/>
              </a:spcBef>
              <a:spcAft>
                <a:spcPts val="0"/>
              </a:spcAft>
              <a:buClr>
                <a:srgbClr val="D1D5DB"/>
              </a:buClr>
              <a:buSzPts val="2000"/>
              <a:buFont typeface="Roboto"/>
              <a:buNone/>
            </a:pPr>
            <a:r>
              <a:rPr lang="en-US" sz="2000">
                <a:solidFill>
                  <a:srgbClr val="D1D5DB"/>
                </a:solidFill>
                <a:latin typeface="Roboto"/>
                <a:ea typeface="Roboto"/>
                <a:cs typeface="Roboto"/>
                <a:sym typeface="Roboto"/>
              </a:rPr>
              <a:t>Diversidad en Vida Silvestre: La mayoría de los mamíferos exhiben diversidad en sus hábitats naturales, sin haber sido objeto de domesticación.</a:t>
            </a:r>
            <a:endParaRPr sz="2000">
              <a:solidFill>
                <a:srgbClr val="D1D5DB"/>
              </a:solidFill>
              <a:latin typeface="Roboto"/>
              <a:ea typeface="Roboto"/>
              <a:cs typeface="Roboto"/>
              <a:sym typeface="Roboto"/>
            </a:endParaRPr>
          </a:p>
          <a:p>
            <a:pPr indent="-228600" lvl="0" marL="457200" rtl="0" algn="l">
              <a:lnSpc>
                <a:spcPct val="115000"/>
              </a:lnSpc>
              <a:spcBef>
                <a:spcPts val="0"/>
              </a:spcBef>
              <a:spcAft>
                <a:spcPts val="0"/>
              </a:spcAft>
              <a:buClr>
                <a:srgbClr val="D1D5DB"/>
              </a:buClr>
              <a:buSzPts val="2000"/>
              <a:buFont typeface="Roboto"/>
              <a:buNone/>
            </a:pPr>
            <a:r>
              <a:rPr lang="en-US" sz="2000">
                <a:solidFill>
                  <a:srgbClr val="D1D5DB"/>
                </a:solidFill>
                <a:latin typeface="Roboto"/>
                <a:ea typeface="Roboto"/>
                <a:cs typeface="Roboto"/>
                <a:sym typeface="Roboto"/>
              </a:rPr>
              <a:t>Limitada Influencia Humana: La domesticación afecta solo al 0.8% de los mamíferos, indicando una influencia humana relativamente limitada en comparación con la abundancia de mamíferos no domesticados.</a:t>
            </a:r>
            <a:endParaRPr sz="2000">
              <a:solidFill>
                <a:srgbClr val="D1D5DB"/>
              </a:solidFill>
              <a:latin typeface="Roboto"/>
              <a:ea typeface="Roboto"/>
              <a:cs typeface="Roboto"/>
              <a:sym typeface="Roboto"/>
            </a:endParaRPr>
          </a:p>
          <a:p>
            <a:pPr indent="0" lvl="0" marL="0" marR="0" rtl="0" algn="l">
              <a:spcBef>
                <a:spcPts val="0"/>
              </a:spcBef>
              <a:spcAft>
                <a:spcPts val="0"/>
              </a:spcAft>
              <a:buNone/>
            </a:pPr>
            <a:r>
              <a:t/>
            </a:r>
            <a:endParaRPr sz="2400">
              <a:solidFill>
                <a:schemeClr val="lt1"/>
              </a:solidFill>
              <a:latin typeface="Calibri"/>
              <a:ea typeface="Calibri"/>
              <a:cs typeface="Calibri"/>
              <a:sym typeface="Calibri"/>
            </a:endParaRPr>
          </a:p>
        </p:txBody>
      </p:sp>
      <p:sp>
        <p:nvSpPr>
          <p:cNvPr id="234" name="Google Shape;234;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35" name="Google Shape;235;p16"/>
          <p:cNvPicPr preferRelativeResize="0"/>
          <p:nvPr/>
        </p:nvPicPr>
        <p:blipFill>
          <a:blip r:embed="rId3">
            <a:alphaModFix/>
          </a:blip>
          <a:stretch>
            <a:fillRect/>
          </a:stretch>
        </p:blipFill>
        <p:spPr>
          <a:xfrm>
            <a:off x="5281375" y="869852"/>
            <a:ext cx="7725250" cy="6247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232A"/>
        </a:solidFill>
      </p:bgPr>
    </p:bg>
    <p:spTree>
      <p:nvGrpSpPr>
        <p:cNvPr id="239" name="Shape 239"/>
        <p:cNvGrpSpPr/>
        <p:nvPr/>
      </p:nvGrpSpPr>
      <p:grpSpPr>
        <a:xfrm>
          <a:off x="0" y="0"/>
          <a:ext cx="0" cy="0"/>
          <a:chOff x="0" y="0"/>
          <a:chExt cx="0" cy="0"/>
        </a:xfrm>
      </p:grpSpPr>
      <p:sp>
        <p:nvSpPr>
          <p:cNvPr id="240" name="Google Shape;240;p17"/>
          <p:cNvSpPr txBox="1"/>
          <p:nvPr/>
        </p:nvSpPr>
        <p:spPr>
          <a:xfrm>
            <a:off x="16557135" y="8675370"/>
            <a:ext cx="702165" cy="582930"/>
          </a:xfrm>
          <a:prstGeom prst="rect">
            <a:avLst/>
          </a:prstGeom>
          <a:noFill/>
          <a:ln>
            <a:noFill/>
          </a:ln>
        </p:spPr>
        <p:txBody>
          <a:bodyPr anchorCtr="0" anchor="t" bIns="0" lIns="0" spcFirstLastPara="1" rIns="0" wrap="square" tIns="0">
            <a:spAutoFit/>
          </a:bodyPr>
          <a:lstStyle/>
          <a:p>
            <a:pPr indent="0" lvl="0" marL="0" marR="0" rtl="0" algn="r">
              <a:lnSpc>
                <a:spcPct val="114003"/>
              </a:lnSpc>
              <a:spcBef>
                <a:spcPts val="0"/>
              </a:spcBef>
              <a:spcAft>
                <a:spcPts val="0"/>
              </a:spcAft>
              <a:buNone/>
            </a:pPr>
            <a:r>
              <a:rPr lang="en-US" sz="3999">
                <a:solidFill>
                  <a:srgbClr val="FFFFFF"/>
                </a:solidFill>
                <a:latin typeface="Courier Prime"/>
                <a:ea typeface="Courier Prime"/>
                <a:cs typeface="Courier Prime"/>
                <a:sym typeface="Courier Prime"/>
              </a:rPr>
              <a:t>}</a:t>
            </a:r>
            <a:endParaRPr/>
          </a:p>
        </p:txBody>
      </p:sp>
      <p:sp>
        <p:nvSpPr>
          <p:cNvPr id="241" name="Google Shape;241;p17"/>
          <p:cNvSpPr txBox="1"/>
          <p:nvPr/>
        </p:nvSpPr>
        <p:spPr>
          <a:xfrm>
            <a:off x="6629400" y="980195"/>
            <a:ext cx="6187604" cy="484748"/>
          </a:xfrm>
          <a:prstGeom prst="rect">
            <a:avLst/>
          </a:prstGeom>
          <a:noFill/>
          <a:ln>
            <a:noFill/>
          </a:ln>
        </p:spPr>
        <p:txBody>
          <a:bodyPr anchorCtr="0" anchor="t" bIns="0" lIns="0" spcFirstLastPara="1" rIns="0" wrap="square" tIns="0">
            <a:spAutoFit/>
          </a:bodyPr>
          <a:lstStyle/>
          <a:p>
            <a:pPr indent="0" lvl="0" marL="0" marR="0" rtl="0" algn="l">
              <a:lnSpc>
                <a:spcPct val="99138"/>
              </a:lnSpc>
              <a:spcBef>
                <a:spcPts val="0"/>
              </a:spcBef>
              <a:spcAft>
                <a:spcPts val="0"/>
              </a:spcAft>
              <a:buNone/>
            </a:pPr>
            <a:r>
              <a:rPr b="1" lang="en-US" sz="3600">
                <a:solidFill>
                  <a:srgbClr val="FF914D"/>
                </a:solidFill>
                <a:latin typeface="Courier Prime"/>
                <a:ea typeface="Courier Prime"/>
                <a:cs typeface="Courier Prime"/>
                <a:sym typeface="Courier Prime"/>
              </a:rPr>
              <a:t>ESTILO DE VIDA</a:t>
            </a:r>
            <a:endParaRPr/>
          </a:p>
        </p:txBody>
      </p:sp>
      <p:sp>
        <p:nvSpPr>
          <p:cNvPr id="242" name="Google Shape;242;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Gráfico, Gráfico de barras&#10;&#10;Descripción generada automáticamente" id="243" name="Google Shape;243;p17"/>
          <p:cNvPicPr preferRelativeResize="0"/>
          <p:nvPr/>
        </p:nvPicPr>
        <p:blipFill rotWithShape="1">
          <a:blip r:embed="rId3">
            <a:alphaModFix/>
          </a:blip>
          <a:srcRect b="0" l="0" r="0" t="0"/>
          <a:stretch/>
        </p:blipFill>
        <p:spPr>
          <a:xfrm>
            <a:off x="764888" y="1952726"/>
            <a:ext cx="8077200" cy="5647967"/>
          </a:xfrm>
          <a:prstGeom prst="rect">
            <a:avLst/>
          </a:prstGeom>
          <a:noFill/>
          <a:ln>
            <a:noFill/>
          </a:ln>
        </p:spPr>
      </p:pic>
      <p:pic>
        <p:nvPicPr>
          <p:cNvPr descr="Gráfico, Gráfico de barras&#10;&#10;Descripción generada automáticamente" id="244" name="Google Shape;244;p17"/>
          <p:cNvPicPr preferRelativeResize="0"/>
          <p:nvPr/>
        </p:nvPicPr>
        <p:blipFill rotWithShape="1">
          <a:blip r:embed="rId4">
            <a:alphaModFix/>
          </a:blip>
          <a:srcRect b="0" l="0" r="0" t="0"/>
          <a:stretch/>
        </p:blipFill>
        <p:spPr>
          <a:xfrm>
            <a:off x="9486900" y="1964639"/>
            <a:ext cx="7772401" cy="5624126"/>
          </a:xfrm>
          <a:prstGeom prst="rect">
            <a:avLst/>
          </a:prstGeom>
          <a:noFill/>
          <a:ln>
            <a:noFill/>
          </a:ln>
        </p:spPr>
      </p:pic>
      <p:sp>
        <p:nvSpPr>
          <p:cNvPr id="245" name="Google Shape;245;p17"/>
          <p:cNvSpPr txBox="1"/>
          <p:nvPr/>
        </p:nvSpPr>
        <p:spPr>
          <a:xfrm>
            <a:off x="4338800" y="7673838"/>
            <a:ext cx="10768800" cy="2586000"/>
          </a:xfrm>
          <a:prstGeom prst="rect">
            <a:avLst/>
          </a:prstGeom>
          <a:noFill/>
          <a:ln>
            <a:noFill/>
          </a:ln>
        </p:spPr>
        <p:txBody>
          <a:bodyPr anchorCtr="0" anchor="t" bIns="45700" lIns="91425" spcFirstLastPara="1" rIns="91425" wrap="square" tIns="45700">
            <a:spAutoFit/>
          </a:bodyPr>
          <a:lstStyle/>
          <a:p>
            <a:pPr indent="-228600" lvl="0" marL="457200" rtl="0" algn="l">
              <a:lnSpc>
                <a:spcPct val="115000"/>
              </a:lnSpc>
              <a:spcBef>
                <a:spcPts val="0"/>
              </a:spcBef>
              <a:spcAft>
                <a:spcPts val="0"/>
              </a:spcAft>
              <a:buClr>
                <a:srgbClr val="D1D5DB"/>
              </a:buClr>
              <a:buSzPts val="2000"/>
              <a:buFont typeface="Roboto"/>
              <a:buNone/>
            </a:pPr>
            <a:r>
              <a:rPr lang="en-US" sz="2000">
                <a:solidFill>
                  <a:srgbClr val="D1D5DB"/>
                </a:solidFill>
                <a:latin typeface="Roboto"/>
                <a:ea typeface="Roboto"/>
                <a:cs typeface="Roboto"/>
                <a:sym typeface="Roboto"/>
              </a:rPr>
              <a:t>¿Por qué migran o no?</a:t>
            </a:r>
            <a:endParaRPr sz="2000">
              <a:solidFill>
                <a:srgbClr val="D1D5DB"/>
              </a:solidFill>
              <a:latin typeface="Roboto"/>
              <a:ea typeface="Roboto"/>
              <a:cs typeface="Roboto"/>
              <a:sym typeface="Roboto"/>
            </a:endParaRPr>
          </a:p>
          <a:p>
            <a:pPr indent="-355600" lvl="1" marL="914400" rtl="0" algn="l">
              <a:lnSpc>
                <a:spcPct val="115000"/>
              </a:lnSpc>
              <a:spcBef>
                <a:spcPts val="0"/>
              </a:spcBef>
              <a:spcAft>
                <a:spcPts val="0"/>
              </a:spcAft>
              <a:buClr>
                <a:srgbClr val="D1D5DB"/>
              </a:buClr>
              <a:buSzPts val="2000"/>
              <a:buFont typeface="Roboto"/>
              <a:buChar char="●"/>
            </a:pPr>
            <a:r>
              <a:rPr lang="en-US" sz="2000">
                <a:solidFill>
                  <a:srgbClr val="D1D5DB"/>
                </a:solidFill>
                <a:latin typeface="Roboto"/>
                <a:ea typeface="Roboto"/>
                <a:cs typeface="Roboto"/>
                <a:sym typeface="Roboto"/>
              </a:rPr>
              <a:t>Migran: Búsqueda de climas favorables, recursos alimenticios estacionales.</a:t>
            </a:r>
            <a:endParaRPr sz="2000">
              <a:solidFill>
                <a:srgbClr val="D1D5DB"/>
              </a:solidFill>
              <a:latin typeface="Roboto"/>
              <a:ea typeface="Roboto"/>
              <a:cs typeface="Roboto"/>
              <a:sym typeface="Roboto"/>
            </a:endParaRPr>
          </a:p>
          <a:p>
            <a:pPr indent="-355600" lvl="1" marL="914400" rtl="0" algn="l">
              <a:lnSpc>
                <a:spcPct val="115000"/>
              </a:lnSpc>
              <a:spcBef>
                <a:spcPts val="0"/>
              </a:spcBef>
              <a:spcAft>
                <a:spcPts val="0"/>
              </a:spcAft>
              <a:buClr>
                <a:srgbClr val="D1D5DB"/>
              </a:buClr>
              <a:buSzPts val="2000"/>
              <a:buFont typeface="Roboto"/>
              <a:buChar char="●"/>
            </a:pPr>
            <a:r>
              <a:rPr lang="en-US" sz="2000">
                <a:solidFill>
                  <a:srgbClr val="D1D5DB"/>
                </a:solidFill>
                <a:latin typeface="Roboto"/>
                <a:ea typeface="Roboto"/>
                <a:cs typeface="Roboto"/>
                <a:sym typeface="Roboto"/>
              </a:rPr>
              <a:t>No migran: Adaptación a condiciones locales, disponibilidad constante de recursos.</a:t>
            </a:r>
            <a:endParaRPr sz="2000">
              <a:solidFill>
                <a:srgbClr val="D1D5DB"/>
              </a:solidFill>
              <a:latin typeface="Roboto"/>
              <a:ea typeface="Roboto"/>
              <a:cs typeface="Roboto"/>
              <a:sym typeface="Roboto"/>
            </a:endParaRPr>
          </a:p>
          <a:p>
            <a:pPr indent="-228600" lvl="0" marL="457200" rtl="0" algn="l">
              <a:lnSpc>
                <a:spcPct val="115000"/>
              </a:lnSpc>
              <a:spcBef>
                <a:spcPts val="0"/>
              </a:spcBef>
              <a:spcAft>
                <a:spcPts val="0"/>
              </a:spcAft>
              <a:buClr>
                <a:srgbClr val="D1D5DB"/>
              </a:buClr>
              <a:buSzPts val="2000"/>
              <a:buFont typeface="Roboto"/>
              <a:buNone/>
            </a:pPr>
            <a:r>
              <a:rPr lang="en-US" sz="2000">
                <a:solidFill>
                  <a:srgbClr val="D1D5DB"/>
                </a:solidFill>
                <a:latin typeface="Roboto"/>
                <a:ea typeface="Roboto"/>
                <a:cs typeface="Roboto"/>
                <a:sym typeface="Roboto"/>
              </a:rPr>
              <a:t>¿Cómo es su comportamiento?</a:t>
            </a:r>
            <a:endParaRPr sz="2000">
              <a:solidFill>
                <a:srgbClr val="D1D5DB"/>
              </a:solidFill>
              <a:latin typeface="Roboto"/>
              <a:ea typeface="Roboto"/>
              <a:cs typeface="Roboto"/>
              <a:sym typeface="Roboto"/>
            </a:endParaRPr>
          </a:p>
          <a:p>
            <a:pPr indent="-355600" lvl="1" marL="914400" rtl="0" algn="l">
              <a:lnSpc>
                <a:spcPct val="115000"/>
              </a:lnSpc>
              <a:spcBef>
                <a:spcPts val="0"/>
              </a:spcBef>
              <a:spcAft>
                <a:spcPts val="0"/>
              </a:spcAft>
              <a:buClr>
                <a:srgbClr val="D1D5DB"/>
              </a:buClr>
              <a:buSzPts val="2000"/>
              <a:buFont typeface="Roboto"/>
              <a:buChar char="●"/>
            </a:pPr>
            <a:r>
              <a:rPr lang="en-US" sz="2000">
                <a:solidFill>
                  <a:srgbClr val="D1D5DB"/>
                </a:solidFill>
                <a:latin typeface="Roboto"/>
                <a:ea typeface="Roboto"/>
                <a:cs typeface="Roboto"/>
                <a:sym typeface="Roboto"/>
              </a:rPr>
              <a:t>Migratorios: Seguimiento de patrones estacionales.</a:t>
            </a:r>
            <a:endParaRPr sz="2000">
              <a:solidFill>
                <a:srgbClr val="D1D5DB"/>
              </a:solidFill>
              <a:latin typeface="Roboto"/>
              <a:ea typeface="Roboto"/>
              <a:cs typeface="Roboto"/>
              <a:sym typeface="Roboto"/>
            </a:endParaRPr>
          </a:p>
          <a:p>
            <a:pPr indent="-355600" lvl="1" marL="914400" rtl="0" algn="l">
              <a:lnSpc>
                <a:spcPct val="115000"/>
              </a:lnSpc>
              <a:spcBef>
                <a:spcPts val="0"/>
              </a:spcBef>
              <a:spcAft>
                <a:spcPts val="0"/>
              </a:spcAft>
              <a:buClr>
                <a:srgbClr val="D1D5DB"/>
              </a:buClr>
              <a:buSzPts val="2000"/>
              <a:buFont typeface="Roboto"/>
              <a:buChar char="●"/>
            </a:pPr>
            <a:r>
              <a:rPr lang="en-US" sz="2000">
                <a:solidFill>
                  <a:srgbClr val="D1D5DB"/>
                </a:solidFill>
                <a:latin typeface="Roboto"/>
                <a:ea typeface="Roboto"/>
                <a:cs typeface="Roboto"/>
                <a:sym typeface="Roboto"/>
              </a:rPr>
              <a:t>Sociales: Interacciones sociales, cooperación en caza o crianza.</a:t>
            </a:r>
            <a:endParaRPr sz="2000">
              <a:solidFill>
                <a:srgbClr val="D1D5DB"/>
              </a:solidFill>
              <a:latin typeface="Roboto"/>
              <a:ea typeface="Roboto"/>
              <a:cs typeface="Roboto"/>
              <a:sym typeface="Roboto"/>
            </a:endParaRPr>
          </a:p>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232A"/>
        </a:solidFill>
      </p:bgPr>
    </p:bg>
    <p:spTree>
      <p:nvGrpSpPr>
        <p:cNvPr id="249" name="Shape 249"/>
        <p:cNvGrpSpPr/>
        <p:nvPr/>
      </p:nvGrpSpPr>
      <p:grpSpPr>
        <a:xfrm>
          <a:off x="0" y="0"/>
          <a:ext cx="0" cy="0"/>
          <a:chOff x="0" y="0"/>
          <a:chExt cx="0" cy="0"/>
        </a:xfrm>
      </p:grpSpPr>
      <p:sp>
        <p:nvSpPr>
          <p:cNvPr id="250" name="Google Shape;250;p21"/>
          <p:cNvSpPr txBox="1"/>
          <p:nvPr/>
        </p:nvSpPr>
        <p:spPr>
          <a:xfrm>
            <a:off x="1028700" y="1047750"/>
            <a:ext cx="7031400" cy="596400"/>
          </a:xfrm>
          <a:prstGeom prst="rect">
            <a:avLst/>
          </a:prstGeom>
          <a:noFill/>
          <a:ln>
            <a:noFill/>
          </a:ln>
        </p:spPr>
        <p:txBody>
          <a:bodyPr anchorCtr="0" anchor="t" bIns="0" lIns="0" spcFirstLastPara="1" rIns="0" wrap="square" tIns="0">
            <a:spAutoFit/>
          </a:bodyPr>
          <a:lstStyle/>
          <a:p>
            <a:pPr indent="0" lvl="0" marL="0" marR="0" rtl="0" algn="l">
              <a:lnSpc>
                <a:spcPct val="114003"/>
              </a:lnSpc>
              <a:spcBef>
                <a:spcPts val="0"/>
              </a:spcBef>
              <a:spcAft>
                <a:spcPts val="0"/>
              </a:spcAft>
              <a:buNone/>
            </a:pPr>
            <a:r>
              <a:rPr lang="en-US" sz="3999">
                <a:solidFill>
                  <a:srgbClr val="FFFFFF"/>
                </a:solidFill>
                <a:latin typeface="Courier Prime"/>
                <a:ea typeface="Courier Prime"/>
                <a:cs typeface="Courier Prime"/>
                <a:sym typeface="Courier Prime"/>
              </a:rPr>
              <a:t>CONCLUSIONES{</a:t>
            </a:r>
            <a:endParaRPr/>
          </a:p>
        </p:txBody>
      </p:sp>
      <p:sp>
        <p:nvSpPr>
          <p:cNvPr id="251" name="Google Shape;251;p21"/>
          <p:cNvSpPr txBox="1"/>
          <p:nvPr/>
        </p:nvSpPr>
        <p:spPr>
          <a:xfrm>
            <a:off x="16557135" y="8675370"/>
            <a:ext cx="702300" cy="582900"/>
          </a:xfrm>
          <a:prstGeom prst="rect">
            <a:avLst/>
          </a:prstGeom>
          <a:noFill/>
          <a:ln>
            <a:noFill/>
          </a:ln>
        </p:spPr>
        <p:txBody>
          <a:bodyPr anchorCtr="0" anchor="t" bIns="0" lIns="0" spcFirstLastPara="1" rIns="0" wrap="square" tIns="0">
            <a:spAutoFit/>
          </a:bodyPr>
          <a:lstStyle/>
          <a:p>
            <a:pPr indent="0" lvl="0" marL="0" marR="0" rtl="0" algn="r">
              <a:lnSpc>
                <a:spcPct val="114003"/>
              </a:lnSpc>
              <a:spcBef>
                <a:spcPts val="0"/>
              </a:spcBef>
              <a:spcAft>
                <a:spcPts val="0"/>
              </a:spcAft>
              <a:buNone/>
            </a:pPr>
            <a:r>
              <a:rPr lang="en-US" sz="3999">
                <a:solidFill>
                  <a:srgbClr val="FFFFFF"/>
                </a:solidFill>
                <a:latin typeface="Courier Prime"/>
                <a:ea typeface="Courier Prime"/>
                <a:cs typeface="Courier Prime"/>
                <a:sym typeface="Courier Prime"/>
              </a:rPr>
              <a:t>}</a:t>
            </a:r>
            <a:endParaRPr/>
          </a:p>
        </p:txBody>
      </p:sp>
      <p:sp>
        <p:nvSpPr>
          <p:cNvPr id="252" name="Google Shape;252;p21"/>
          <p:cNvSpPr txBox="1"/>
          <p:nvPr/>
        </p:nvSpPr>
        <p:spPr>
          <a:xfrm>
            <a:off x="11177270" y="2609740"/>
            <a:ext cx="5662800" cy="897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5000">
                <a:solidFill>
                  <a:srgbClr val="FF914D"/>
                </a:solidFill>
                <a:latin typeface="Courier Prime"/>
                <a:ea typeface="Courier Prime"/>
                <a:cs typeface="Courier Prime"/>
                <a:sym typeface="Courier Prime"/>
              </a:rPr>
              <a:t>Asia y América</a:t>
            </a:r>
            <a:endParaRPr/>
          </a:p>
        </p:txBody>
      </p:sp>
      <p:sp>
        <p:nvSpPr>
          <p:cNvPr id="253" name="Google Shape;253;p21"/>
          <p:cNvSpPr txBox="1"/>
          <p:nvPr/>
        </p:nvSpPr>
        <p:spPr>
          <a:xfrm>
            <a:off x="11177270" y="4557500"/>
            <a:ext cx="5662800" cy="897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5000">
                <a:solidFill>
                  <a:srgbClr val="FF914D"/>
                </a:solidFill>
                <a:latin typeface="Courier Prime"/>
                <a:ea typeface="Courier Prime"/>
                <a:cs typeface="Courier Prime"/>
                <a:sym typeface="Courier Prime"/>
              </a:rPr>
              <a:t>Clima templado</a:t>
            </a:r>
            <a:endParaRPr sz="5000">
              <a:solidFill>
                <a:srgbClr val="FF914D"/>
              </a:solidFill>
              <a:latin typeface="Courier Prime"/>
              <a:ea typeface="Courier Prime"/>
              <a:cs typeface="Courier Prime"/>
              <a:sym typeface="Courier Prime"/>
            </a:endParaRPr>
          </a:p>
        </p:txBody>
      </p:sp>
      <p:sp>
        <p:nvSpPr>
          <p:cNvPr id="254" name="Google Shape;254;p21"/>
          <p:cNvSpPr txBox="1"/>
          <p:nvPr/>
        </p:nvSpPr>
        <p:spPr>
          <a:xfrm>
            <a:off x="11177270" y="6356350"/>
            <a:ext cx="4317900" cy="897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5000">
                <a:solidFill>
                  <a:srgbClr val="FF914D"/>
                </a:solidFill>
                <a:latin typeface="Courier Prime"/>
                <a:ea typeface="Courier Prime"/>
                <a:cs typeface="Courier Prime"/>
                <a:sym typeface="Courier Prime"/>
              </a:rPr>
              <a:t>Bosque</a:t>
            </a:r>
            <a:endParaRPr/>
          </a:p>
        </p:txBody>
      </p:sp>
      <p:sp>
        <p:nvSpPr>
          <p:cNvPr id="255" name="Google Shape;255;p21"/>
          <p:cNvSpPr txBox="1"/>
          <p:nvPr/>
        </p:nvSpPr>
        <p:spPr>
          <a:xfrm>
            <a:off x="11252734" y="914076"/>
            <a:ext cx="4317900" cy="897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5000">
                <a:solidFill>
                  <a:srgbClr val="FF914D"/>
                </a:solidFill>
                <a:latin typeface="Courier Prime"/>
                <a:ea typeface="Courier Prime"/>
                <a:cs typeface="Courier Prime"/>
                <a:sym typeface="Courier Prime"/>
              </a:rPr>
              <a:t>Terrestres</a:t>
            </a:r>
            <a:endParaRPr sz="5000">
              <a:solidFill>
                <a:srgbClr val="FF914D"/>
              </a:solidFill>
              <a:latin typeface="Courier Prime"/>
              <a:ea typeface="Courier Prime"/>
              <a:cs typeface="Courier Prime"/>
              <a:sym typeface="Courier Prime"/>
            </a:endParaRPr>
          </a:p>
        </p:txBody>
      </p:sp>
      <p:cxnSp>
        <p:nvCxnSpPr>
          <p:cNvPr id="256" name="Google Shape;256;p21"/>
          <p:cNvCxnSpPr/>
          <p:nvPr/>
        </p:nvCxnSpPr>
        <p:spPr>
          <a:xfrm rot="5400000">
            <a:off x="5919000" y="4825200"/>
            <a:ext cx="9650400" cy="0"/>
          </a:xfrm>
          <a:prstGeom prst="straightConnector1">
            <a:avLst/>
          </a:prstGeom>
          <a:noFill/>
          <a:ln cap="flat" cmpd="sng" w="95250">
            <a:solidFill>
              <a:srgbClr val="2D2D35"/>
            </a:solidFill>
            <a:prstDash val="solid"/>
            <a:round/>
            <a:headEnd len="sm" w="sm" type="none"/>
            <a:tailEnd len="sm" w="sm" type="none"/>
          </a:ln>
        </p:spPr>
      </p:cxnSp>
      <p:sp>
        <p:nvSpPr>
          <p:cNvPr id="257" name="Google Shape;257;p21"/>
          <p:cNvSpPr txBox="1"/>
          <p:nvPr/>
        </p:nvSpPr>
        <p:spPr>
          <a:xfrm>
            <a:off x="772994" y="2649592"/>
            <a:ext cx="6988800" cy="4231800"/>
          </a:xfrm>
          <a:prstGeom prst="rect">
            <a:avLst/>
          </a:prstGeom>
          <a:noFill/>
          <a:ln>
            <a:noFill/>
          </a:ln>
        </p:spPr>
        <p:txBody>
          <a:bodyPr anchorCtr="0" anchor="t" bIns="0" lIns="0" spcFirstLastPara="1" rIns="0" wrap="square" tIns="0">
            <a:spAutoFit/>
          </a:bodyPr>
          <a:lstStyle/>
          <a:p>
            <a:pPr indent="0" lvl="0" marL="0" marR="0" rtl="0" algn="l">
              <a:lnSpc>
                <a:spcPct val="136000"/>
              </a:lnSpc>
              <a:spcBef>
                <a:spcPts val="0"/>
              </a:spcBef>
              <a:spcAft>
                <a:spcPts val="0"/>
              </a:spcAft>
              <a:buNone/>
            </a:pPr>
            <a:r>
              <a:rPr lang="en-US" sz="2400">
                <a:solidFill>
                  <a:srgbClr val="FFFFFF"/>
                </a:solidFill>
                <a:latin typeface="Courier Prime"/>
                <a:ea typeface="Courier Prime"/>
                <a:cs typeface="Courier Prime"/>
                <a:sym typeface="Courier Prime"/>
              </a:rPr>
              <a:t>OBJETIVO 1.</a:t>
            </a:r>
            <a:endParaRPr/>
          </a:p>
          <a:p>
            <a:pPr indent="0" lvl="0" marL="0" marR="0" rtl="0" algn="l">
              <a:lnSpc>
                <a:spcPct val="136000"/>
              </a:lnSpc>
              <a:spcBef>
                <a:spcPts val="0"/>
              </a:spcBef>
              <a:spcAft>
                <a:spcPts val="0"/>
              </a:spcAft>
              <a:buNone/>
            </a:pPr>
            <a:r>
              <a:t/>
            </a:r>
            <a:endParaRPr sz="2400">
              <a:solidFill>
                <a:srgbClr val="FFFFFF"/>
              </a:solidFill>
              <a:latin typeface="Courier Prime"/>
              <a:ea typeface="Courier Prime"/>
              <a:cs typeface="Courier Prime"/>
              <a:sym typeface="Courier Prime"/>
            </a:endParaRPr>
          </a:p>
          <a:p>
            <a:pPr indent="0" lvl="0" marL="0" marR="0" rtl="0" algn="l">
              <a:lnSpc>
                <a:spcPct val="136000"/>
              </a:lnSpc>
              <a:spcBef>
                <a:spcPts val="0"/>
              </a:spcBef>
              <a:spcAft>
                <a:spcPts val="0"/>
              </a:spcAft>
              <a:buNone/>
            </a:pPr>
            <a:r>
              <a:t/>
            </a:r>
            <a:endParaRPr sz="2400">
              <a:solidFill>
                <a:srgbClr val="FFFFFF"/>
              </a:solidFill>
              <a:latin typeface="Courier Prime"/>
              <a:ea typeface="Courier Prime"/>
              <a:cs typeface="Courier Prime"/>
              <a:sym typeface="Courier Prime"/>
            </a:endParaRPr>
          </a:p>
          <a:p>
            <a:pPr indent="0" lvl="0" marL="0" marR="0" rtl="0" algn="l">
              <a:lnSpc>
                <a:spcPct val="136000"/>
              </a:lnSpc>
              <a:spcBef>
                <a:spcPts val="0"/>
              </a:spcBef>
              <a:spcAft>
                <a:spcPts val="0"/>
              </a:spcAft>
              <a:buNone/>
            </a:pPr>
            <a:r>
              <a:rPr lang="en-US" sz="2400">
                <a:solidFill>
                  <a:srgbClr val="FFFFFF"/>
                </a:solidFill>
                <a:latin typeface="Courier Prime"/>
                <a:ea typeface="Courier Prime"/>
                <a:cs typeface="Courier Prime"/>
                <a:sym typeface="Courier Prime"/>
              </a:rPr>
              <a:t>IDENTIFICACIÓN DE PATRONES GEOGRÁFICOS</a:t>
            </a:r>
            <a:endParaRPr/>
          </a:p>
          <a:p>
            <a:pPr indent="0" lvl="0" marL="0" marR="0" rtl="0" algn="l">
              <a:lnSpc>
                <a:spcPct val="136000"/>
              </a:lnSpc>
              <a:spcBef>
                <a:spcPts val="0"/>
              </a:spcBef>
              <a:spcAft>
                <a:spcPts val="0"/>
              </a:spcAft>
              <a:buNone/>
            </a:pPr>
            <a:r>
              <a:t/>
            </a:r>
            <a:endParaRPr sz="2400">
              <a:solidFill>
                <a:srgbClr val="FFFFFF"/>
              </a:solidFill>
              <a:latin typeface="Courier Prime"/>
              <a:ea typeface="Courier Prime"/>
              <a:cs typeface="Courier Prime"/>
              <a:sym typeface="Courier Prime"/>
            </a:endParaRPr>
          </a:p>
          <a:p>
            <a:pPr indent="0" lvl="0" marL="0" marR="0" rtl="0" algn="l">
              <a:lnSpc>
                <a:spcPct val="136000"/>
              </a:lnSpc>
              <a:spcBef>
                <a:spcPts val="0"/>
              </a:spcBef>
              <a:spcAft>
                <a:spcPts val="0"/>
              </a:spcAft>
              <a:buNone/>
            </a:pPr>
            <a:r>
              <a:t/>
            </a:r>
            <a:endParaRPr sz="2400">
              <a:solidFill>
                <a:srgbClr val="FFFFFF"/>
              </a:solidFill>
              <a:latin typeface="Courier Prime"/>
              <a:ea typeface="Courier Prime"/>
              <a:cs typeface="Courier Prime"/>
              <a:sym typeface="Courier Prime"/>
            </a:endParaRPr>
          </a:p>
          <a:p>
            <a:pPr indent="0" lvl="0" marL="0" marR="0" rtl="0" algn="l">
              <a:lnSpc>
                <a:spcPct val="136000"/>
              </a:lnSpc>
              <a:spcBef>
                <a:spcPts val="0"/>
              </a:spcBef>
              <a:spcAft>
                <a:spcPts val="0"/>
              </a:spcAft>
              <a:buNone/>
            </a:pPr>
            <a:r>
              <a:t/>
            </a:r>
            <a:endParaRPr sz="2400">
              <a:solidFill>
                <a:srgbClr val="FFFFFF"/>
              </a:solidFill>
              <a:latin typeface="Courier Prime"/>
              <a:ea typeface="Courier Prime"/>
              <a:cs typeface="Courier Prime"/>
              <a:sym typeface="Courier Prime"/>
            </a:endParaRPr>
          </a:p>
          <a:p>
            <a:pPr indent="0" lvl="0" marL="0" marR="0" rtl="0" algn="l">
              <a:lnSpc>
                <a:spcPct val="136000"/>
              </a:lnSpc>
              <a:spcBef>
                <a:spcPts val="0"/>
              </a:spcBef>
              <a:spcAft>
                <a:spcPts val="0"/>
              </a:spcAft>
              <a:buNone/>
            </a:pPr>
            <a:r>
              <a:t/>
            </a:r>
            <a:endParaRPr sz="2400">
              <a:solidFill>
                <a:srgbClr val="FFFFFF"/>
              </a:solidFill>
              <a:latin typeface="Courier Prime"/>
              <a:ea typeface="Courier Prime"/>
              <a:cs typeface="Courier Prime"/>
              <a:sym typeface="Courier Prime"/>
            </a:endParaRPr>
          </a:p>
          <a:p>
            <a:pPr indent="0" lvl="0" marL="0" marR="0" rtl="0" algn="ctr">
              <a:lnSpc>
                <a:spcPct val="136000"/>
              </a:lnSpc>
              <a:spcBef>
                <a:spcPts val="0"/>
              </a:spcBef>
              <a:spcAft>
                <a:spcPts val="0"/>
              </a:spcAft>
              <a:buNone/>
            </a:pPr>
            <a:r>
              <a:rPr lang="en-US" sz="2400">
                <a:solidFill>
                  <a:srgbClr val="FFFFFF"/>
                </a:solidFill>
                <a:latin typeface="Courier Prime"/>
                <a:ea typeface="Courier Prime"/>
                <a:cs typeface="Courier Prime"/>
                <a:sym typeface="Courier Prime"/>
              </a:rPr>
              <a:t>¿DÓNDE SE ENCUENTRAN LA GRAN MAYORÍA DE MAMÍFEROS?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232A"/>
        </a:solidFill>
      </p:bgPr>
    </p:bg>
    <p:spTree>
      <p:nvGrpSpPr>
        <p:cNvPr id="261" name="Shape 261"/>
        <p:cNvGrpSpPr/>
        <p:nvPr/>
      </p:nvGrpSpPr>
      <p:grpSpPr>
        <a:xfrm>
          <a:off x="0" y="0"/>
          <a:ext cx="0" cy="0"/>
          <a:chOff x="0" y="0"/>
          <a:chExt cx="0" cy="0"/>
        </a:xfrm>
      </p:grpSpPr>
      <p:sp>
        <p:nvSpPr>
          <p:cNvPr id="262" name="Google Shape;262;p22"/>
          <p:cNvSpPr txBox="1"/>
          <p:nvPr/>
        </p:nvSpPr>
        <p:spPr>
          <a:xfrm>
            <a:off x="1028700" y="1047750"/>
            <a:ext cx="7031400" cy="596400"/>
          </a:xfrm>
          <a:prstGeom prst="rect">
            <a:avLst/>
          </a:prstGeom>
          <a:noFill/>
          <a:ln>
            <a:noFill/>
          </a:ln>
        </p:spPr>
        <p:txBody>
          <a:bodyPr anchorCtr="0" anchor="t" bIns="0" lIns="0" spcFirstLastPara="1" rIns="0" wrap="square" tIns="0">
            <a:spAutoFit/>
          </a:bodyPr>
          <a:lstStyle/>
          <a:p>
            <a:pPr indent="0" lvl="0" marL="0" marR="0" rtl="0" algn="l">
              <a:lnSpc>
                <a:spcPct val="114003"/>
              </a:lnSpc>
              <a:spcBef>
                <a:spcPts val="0"/>
              </a:spcBef>
              <a:spcAft>
                <a:spcPts val="0"/>
              </a:spcAft>
              <a:buNone/>
            </a:pPr>
            <a:r>
              <a:rPr lang="en-US" sz="3999">
                <a:solidFill>
                  <a:srgbClr val="FFFFFF"/>
                </a:solidFill>
                <a:latin typeface="Courier Prime"/>
                <a:ea typeface="Courier Prime"/>
                <a:cs typeface="Courier Prime"/>
                <a:sym typeface="Courier Prime"/>
              </a:rPr>
              <a:t>CONCLUSIONES{</a:t>
            </a:r>
            <a:endParaRPr/>
          </a:p>
        </p:txBody>
      </p:sp>
      <p:sp>
        <p:nvSpPr>
          <p:cNvPr id="263" name="Google Shape;263;p22"/>
          <p:cNvSpPr txBox="1"/>
          <p:nvPr/>
        </p:nvSpPr>
        <p:spPr>
          <a:xfrm>
            <a:off x="16557135" y="8675370"/>
            <a:ext cx="702300" cy="582900"/>
          </a:xfrm>
          <a:prstGeom prst="rect">
            <a:avLst/>
          </a:prstGeom>
          <a:noFill/>
          <a:ln>
            <a:noFill/>
          </a:ln>
        </p:spPr>
        <p:txBody>
          <a:bodyPr anchorCtr="0" anchor="t" bIns="0" lIns="0" spcFirstLastPara="1" rIns="0" wrap="square" tIns="0">
            <a:spAutoFit/>
          </a:bodyPr>
          <a:lstStyle/>
          <a:p>
            <a:pPr indent="0" lvl="0" marL="0" marR="0" rtl="0" algn="r">
              <a:lnSpc>
                <a:spcPct val="114003"/>
              </a:lnSpc>
              <a:spcBef>
                <a:spcPts val="0"/>
              </a:spcBef>
              <a:spcAft>
                <a:spcPts val="0"/>
              </a:spcAft>
              <a:buNone/>
            </a:pPr>
            <a:r>
              <a:rPr lang="en-US" sz="3999">
                <a:solidFill>
                  <a:srgbClr val="FFFFFF"/>
                </a:solidFill>
                <a:latin typeface="Courier Prime"/>
                <a:ea typeface="Courier Prime"/>
                <a:cs typeface="Courier Prime"/>
                <a:sym typeface="Courier Prime"/>
              </a:rPr>
              <a:t>}</a:t>
            </a:r>
            <a:endParaRPr/>
          </a:p>
        </p:txBody>
      </p:sp>
      <p:sp>
        <p:nvSpPr>
          <p:cNvPr id="264" name="Google Shape;264;p22"/>
          <p:cNvSpPr txBox="1"/>
          <p:nvPr/>
        </p:nvSpPr>
        <p:spPr>
          <a:xfrm>
            <a:off x="11177261" y="2657715"/>
            <a:ext cx="8025000" cy="7695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5000">
              <a:solidFill>
                <a:srgbClr val="FF914D"/>
              </a:solidFill>
              <a:latin typeface="Courier Prime"/>
              <a:ea typeface="Courier Prime"/>
              <a:cs typeface="Courier Prime"/>
              <a:sym typeface="Courier Prime"/>
            </a:endParaRPr>
          </a:p>
        </p:txBody>
      </p:sp>
      <p:sp>
        <p:nvSpPr>
          <p:cNvPr id="265" name="Google Shape;265;p22"/>
          <p:cNvSpPr txBox="1"/>
          <p:nvPr/>
        </p:nvSpPr>
        <p:spPr>
          <a:xfrm>
            <a:off x="11102930" y="7790979"/>
            <a:ext cx="5662800" cy="7695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5000">
              <a:solidFill>
                <a:srgbClr val="FF914D"/>
              </a:solidFill>
              <a:latin typeface="Courier Prime"/>
              <a:ea typeface="Courier Prime"/>
              <a:cs typeface="Courier Prime"/>
              <a:sym typeface="Courier Prime"/>
            </a:endParaRPr>
          </a:p>
        </p:txBody>
      </p:sp>
      <p:sp>
        <p:nvSpPr>
          <p:cNvPr id="266" name="Google Shape;266;p22"/>
          <p:cNvSpPr txBox="1"/>
          <p:nvPr/>
        </p:nvSpPr>
        <p:spPr>
          <a:xfrm>
            <a:off x="11145450" y="6564225"/>
            <a:ext cx="4222800" cy="7695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5000">
              <a:solidFill>
                <a:srgbClr val="FF914D"/>
              </a:solidFill>
              <a:latin typeface="Courier Prime"/>
              <a:ea typeface="Courier Prime"/>
              <a:cs typeface="Courier Prime"/>
              <a:sym typeface="Courier Prime"/>
            </a:endParaRPr>
          </a:p>
        </p:txBody>
      </p:sp>
      <p:sp>
        <p:nvSpPr>
          <p:cNvPr id="267" name="Google Shape;267;p22"/>
          <p:cNvSpPr txBox="1"/>
          <p:nvPr/>
        </p:nvSpPr>
        <p:spPr>
          <a:xfrm>
            <a:off x="11049986" y="714605"/>
            <a:ext cx="6262200" cy="833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900">
                <a:solidFill>
                  <a:srgbClr val="FF914D"/>
                </a:solidFill>
                <a:latin typeface="Courier Prime"/>
                <a:ea typeface="Courier Prime"/>
                <a:cs typeface="Courier Prime"/>
                <a:sym typeface="Courier Prime"/>
              </a:rPr>
              <a:t>Ziphiidae</a:t>
            </a:r>
            <a:r>
              <a:rPr lang="en-US" sz="3900">
                <a:solidFill>
                  <a:srgbClr val="FF914D"/>
                </a:solidFill>
                <a:latin typeface="Courier Prime"/>
                <a:ea typeface="Courier Prime"/>
                <a:cs typeface="Courier Prime"/>
                <a:sym typeface="Courier Prime"/>
              </a:rPr>
              <a:t> y</a:t>
            </a:r>
            <a:r>
              <a:rPr lang="en-US" sz="3900">
                <a:solidFill>
                  <a:srgbClr val="FF914D"/>
                </a:solidFill>
                <a:latin typeface="Courier Prime"/>
                <a:ea typeface="Courier Prime"/>
                <a:cs typeface="Courier Prime"/>
                <a:sym typeface="Courier Prime"/>
              </a:rPr>
              <a:t> Simiiformes</a:t>
            </a:r>
            <a:endParaRPr sz="3900">
              <a:solidFill>
                <a:srgbClr val="FF914D"/>
              </a:solidFill>
              <a:latin typeface="Courier Prime"/>
              <a:ea typeface="Courier Prime"/>
              <a:cs typeface="Courier Prime"/>
              <a:sym typeface="Courier Prime"/>
            </a:endParaRPr>
          </a:p>
          <a:p>
            <a:pPr indent="0" lvl="0" marL="0" rtl="0" algn="l">
              <a:lnSpc>
                <a:spcPct val="140000"/>
              </a:lnSpc>
              <a:spcBef>
                <a:spcPts val="0"/>
              </a:spcBef>
              <a:spcAft>
                <a:spcPts val="0"/>
              </a:spcAft>
              <a:buNone/>
            </a:pPr>
            <a:r>
              <a:rPr lang="en-US" sz="3900">
                <a:solidFill>
                  <a:srgbClr val="FF914D"/>
                </a:solidFill>
                <a:latin typeface="Courier Prime"/>
                <a:ea typeface="Courier Prime"/>
                <a:cs typeface="Courier Prime"/>
                <a:sym typeface="Courier Prime"/>
              </a:rPr>
              <a:t>Proporción del 50% entre Esperanza de vida y duración de embarazo</a:t>
            </a:r>
            <a:endParaRPr sz="3900">
              <a:solidFill>
                <a:srgbClr val="FF914D"/>
              </a:solidFill>
              <a:latin typeface="Courier Prime"/>
              <a:ea typeface="Courier Prime"/>
              <a:cs typeface="Courier Prime"/>
              <a:sym typeface="Courier Prime"/>
            </a:endParaRPr>
          </a:p>
          <a:p>
            <a:pPr indent="0" lvl="0" marL="0" rtl="0" algn="l">
              <a:lnSpc>
                <a:spcPct val="140000"/>
              </a:lnSpc>
              <a:spcBef>
                <a:spcPts val="0"/>
              </a:spcBef>
              <a:spcAft>
                <a:spcPts val="0"/>
              </a:spcAft>
              <a:buNone/>
            </a:pPr>
            <a:r>
              <a:rPr lang="en-US" sz="3900">
                <a:solidFill>
                  <a:srgbClr val="FF914D"/>
                </a:solidFill>
                <a:latin typeface="Courier Prime"/>
                <a:ea typeface="Courier Prime"/>
                <a:cs typeface="Courier Prime"/>
                <a:sym typeface="Courier Prime"/>
              </a:rPr>
              <a:t>15-20 años</a:t>
            </a:r>
            <a:endParaRPr sz="3900">
              <a:solidFill>
                <a:srgbClr val="FF914D"/>
              </a:solidFill>
              <a:latin typeface="Courier Prime"/>
              <a:ea typeface="Courier Prime"/>
              <a:cs typeface="Courier Prime"/>
              <a:sym typeface="Courier Prime"/>
            </a:endParaRPr>
          </a:p>
          <a:p>
            <a:pPr indent="0" lvl="0" marL="0" rtl="0" algn="l">
              <a:lnSpc>
                <a:spcPct val="140000"/>
              </a:lnSpc>
              <a:spcBef>
                <a:spcPts val="0"/>
              </a:spcBef>
              <a:spcAft>
                <a:spcPts val="0"/>
              </a:spcAft>
              <a:buNone/>
            </a:pPr>
            <a:r>
              <a:rPr lang="en-US" sz="3900">
                <a:solidFill>
                  <a:srgbClr val="FF914D"/>
                </a:solidFill>
                <a:latin typeface="Courier Prime"/>
                <a:ea typeface="Courier Prime"/>
                <a:cs typeface="Courier Prime"/>
                <a:sym typeface="Courier Prime"/>
              </a:rPr>
              <a:t>Vivíparos</a:t>
            </a:r>
            <a:endParaRPr sz="3900">
              <a:solidFill>
                <a:srgbClr val="FF914D"/>
              </a:solidFill>
              <a:latin typeface="Courier Prime"/>
              <a:ea typeface="Courier Prime"/>
              <a:cs typeface="Courier Prime"/>
              <a:sym typeface="Courier Prime"/>
            </a:endParaRPr>
          </a:p>
          <a:p>
            <a:pPr indent="0" lvl="0" marL="0" rtl="0" algn="l">
              <a:lnSpc>
                <a:spcPct val="140000"/>
              </a:lnSpc>
              <a:spcBef>
                <a:spcPts val="0"/>
              </a:spcBef>
              <a:spcAft>
                <a:spcPts val="0"/>
              </a:spcAft>
              <a:buClr>
                <a:schemeClr val="dk1"/>
              </a:buClr>
              <a:buFont typeface="Arial"/>
              <a:buNone/>
            </a:pPr>
            <a:r>
              <a:rPr lang="en-US" sz="3900">
                <a:solidFill>
                  <a:srgbClr val="FF914D"/>
                </a:solidFill>
                <a:latin typeface="Courier Prime"/>
                <a:ea typeface="Courier Prime"/>
                <a:cs typeface="Courier Prime"/>
                <a:sym typeface="Courier Prime"/>
              </a:rPr>
              <a:t>No domesticados</a:t>
            </a:r>
            <a:endParaRPr sz="3900">
              <a:solidFill>
                <a:srgbClr val="FF914D"/>
              </a:solidFill>
              <a:latin typeface="Courier Prime"/>
              <a:ea typeface="Courier Prime"/>
              <a:cs typeface="Courier Prime"/>
              <a:sym typeface="Courier Prime"/>
            </a:endParaRPr>
          </a:p>
          <a:p>
            <a:pPr indent="0" lvl="0" marL="0" marR="0" rtl="0" algn="l">
              <a:lnSpc>
                <a:spcPct val="140000"/>
              </a:lnSpc>
              <a:spcBef>
                <a:spcPts val="0"/>
              </a:spcBef>
              <a:spcAft>
                <a:spcPts val="0"/>
              </a:spcAft>
              <a:buNone/>
            </a:pPr>
            <a:r>
              <a:t/>
            </a:r>
            <a:endParaRPr sz="5000">
              <a:solidFill>
                <a:srgbClr val="FF914D"/>
              </a:solidFill>
              <a:latin typeface="Courier Prime"/>
              <a:ea typeface="Courier Prime"/>
              <a:cs typeface="Courier Prime"/>
              <a:sym typeface="Courier Prime"/>
            </a:endParaRPr>
          </a:p>
        </p:txBody>
      </p:sp>
      <p:cxnSp>
        <p:nvCxnSpPr>
          <p:cNvPr id="268" name="Google Shape;268;p22"/>
          <p:cNvCxnSpPr/>
          <p:nvPr/>
        </p:nvCxnSpPr>
        <p:spPr>
          <a:xfrm rot="5400000">
            <a:off x="5919000" y="4825200"/>
            <a:ext cx="9650400" cy="0"/>
          </a:xfrm>
          <a:prstGeom prst="straightConnector1">
            <a:avLst/>
          </a:prstGeom>
          <a:noFill/>
          <a:ln cap="flat" cmpd="sng" w="95250">
            <a:solidFill>
              <a:srgbClr val="2D2D35"/>
            </a:solidFill>
            <a:prstDash val="solid"/>
            <a:round/>
            <a:headEnd len="sm" w="sm" type="none"/>
            <a:tailEnd len="sm" w="sm" type="none"/>
          </a:ln>
        </p:spPr>
      </p:cxnSp>
      <p:sp>
        <p:nvSpPr>
          <p:cNvPr id="269" name="Google Shape;269;p22"/>
          <p:cNvSpPr txBox="1"/>
          <p:nvPr/>
        </p:nvSpPr>
        <p:spPr>
          <a:xfrm>
            <a:off x="773000" y="2649598"/>
            <a:ext cx="6988800" cy="6398400"/>
          </a:xfrm>
          <a:prstGeom prst="rect">
            <a:avLst/>
          </a:prstGeom>
          <a:noFill/>
          <a:ln>
            <a:noFill/>
          </a:ln>
        </p:spPr>
        <p:txBody>
          <a:bodyPr anchorCtr="0" anchor="t" bIns="0" lIns="0" spcFirstLastPara="1" rIns="0" wrap="square" tIns="0">
            <a:spAutoFit/>
          </a:bodyPr>
          <a:lstStyle/>
          <a:p>
            <a:pPr indent="0" lvl="0" marL="0" marR="0" rtl="0" algn="l">
              <a:lnSpc>
                <a:spcPct val="136000"/>
              </a:lnSpc>
              <a:spcBef>
                <a:spcPts val="0"/>
              </a:spcBef>
              <a:spcAft>
                <a:spcPts val="0"/>
              </a:spcAft>
              <a:buNone/>
            </a:pPr>
            <a:r>
              <a:rPr lang="en-US" sz="2400">
                <a:solidFill>
                  <a:srgbClr val="FFFFFF"/>
                </a:solidFill>
                <a:latin typeface="Courier Prime"/>
                <a:ea typeface="Courier Prime"/>
                <a:cs typeface="Courier Prime"/>
                <a:sym typeface="Courier Prime"/>
              </a:rPr>
              <a:t>OBJETIVO 2.</a:t>
            </a:r>
            <a:endParaRPr/>
          </a:p>
          <a:p>
            <a:pPr indent="0" lvl="0" marL="0" marR="0" rtl="0" algn="l">
              <a:lnSpc>
                <a:spcPct val="136000"/>
              </a:lnSpc>
              <a:spcBef>
                <a:spcPts val="0"/>
              </a:spcBef>
              <a:spcAft>
                <a:spcPts val="0"/>
              </a:spcAft>
              <a:buNone/>
            </a:pPr>
            <a:r>
              <a:t/>
            </a:r>
            <a:endParaRPr sz="2400">
              <a:solidFill>
                <a:srgbClr val="FFFFFF"/>
              </a:solidFill>
              <a:latin typeface="Courier Prime"/>
              <a:ea typeface="Courier Prime"/>
              <a:cs typeface="Courier Prime"/>
              <a:sym typeface="Courier Prime"/>
            </a:endParaRPr>
          </a:p>
          <a:p>
            <a:pPr indent="0" lvl="0" marL="0" marR="0" rtl="0" algn="l">
              <a:lnSpc>
                <a:spcPct val="136000"/>
              </a:lnSpc>
              <a:spcBef>
                <a:spcPts val="0"/>
              </a:spcBef>
              <a:spcAft>
                <a:spcPts val="0"/>
              </a:spcAft>
              <a:buNone/>
            </a:pPr>
            <a:r>
              <a:t/>
            </a:r>
            <a:endParaRPr sz="2400">
              <a:solidFill>
                <a:srgbClr val="FFFFFF"/>
              </a:solidFill>
              <a:latin typeface="Courier Prime"/>
              <a:ea typeface="Courier Prime"/>
              <a:cs typeface="Courier Prime"/>
              <a:sym typeface="Courier Prime"/>
            </a:endParaRPr>
          </a:p>
          <a:p>
            <a:pPr indent="0" lvl="0" marL="0" marR="0" rtl="0" algn="l">
              <a:lnSpc>
                <a:spcPct val="136000"/>
              </a:lnSpc>
              <a:spcBef>
                <a:spcPts val="0"/>
              </a:spcBef>
              <a:spcAft>
                <a:spcPts val="0"/>
              </a:spcAft>
              <a:buNone/>
            </a:pPr>
            <a:r>
              <a:rPr lang="en-US" sz="2400">
                <a:solidFill>
                  <a:srgbClr val="FFFFFF"/>
                </a:solidFill>
                <a:latin typeface="Courier Prime"/>
                <a:ea typeface="Courier Prime"/>
                <a:cs typeface="Courier Prime"/>
                <a:sym typeface="Courier Prime"/>
              </a:rPr>
              <a:t>Comparación de poblaciones y relaciones reproductivas y otros tipos de relaciones así como la diversidad de especies de mamíferos.</a:t>
            </a:r>
            <a:endParaRPr/>
          </a:p>
          <a:p>
            <a:pPr indent="0" lvl="0" marL="0" marR="0" rtl="0" algn="l">
              <a:lnSpc>
                <a:spcPct val="136000"/>
              </a:lnSpc>
              <a:spcBef>
                <a:spcPts val="0"/>
              </a:spcBef>
              <a:spcAft>
                <a:spcPts val="0"/>
              </a:spcAft>
              <a:buNone/>
            </a:pPr>
            <a:r>
              <a:t/>
            </a:r>
            <a:endParaRPr sz="2400">
              <a:solidFill>
                <a:srgbClr val="FFFFFF"/>
              </a:solidFill>
              <a:latin typeface="Courier Prime"/>
              <a:ea typeface="Courier Prime"/>
              <a:cs typeface="Courier Prime"/>
              <a:sym typeface="Courier Prime"/>
            </a:endParaRPr>
          </a:p>
          <a:p>
            <a:pPr indent="0" lvl="0" marL="0" marR="0" rtl="0" algn="l">
              <a:lnSpc>
                <a:spcPct val="136000"/>
              </a:lnSpc>
              <a:spcBef>
                <a:spcPts val="0"/>
              </a:spcBef>
              <a:spcAft>
                <a:spcPts val="0"/>
              </a:spcAft>
              <a:buNone/>
            </a:pPr>
            <a:r>
              <a:t/>
            </a:r>
            <a:endParaRPr sz="2400">
              <a:solidFill>
                <a:srgbClr val="FFFFFF"/>
              </a:solidFill>
              <a:latin typeface="Courier Prime"/>
              <a:ea typeface="Courier Prime"/>
              <a:cs typeface="Courier Prime"/>
              <a:sym typeface="Courier Prime"/>
            </a:endParaRPr>
          </a:p>
          <a:p>
            <a:pPr indent="0" lvl="0" marL="0" marR="0" rtl="0" algn="ctr">
              <a:lnSpc>
                <a:spcPct val="136000"/>
              </a:lnSpc>
              <a:spcBef>
                <a:spcPts val="0"/>
              </a:spcBef>
              <a:spcAft>
                <a:spcPts val="0"/>
              </a:spcAft>
              <a:buNone/>
            </a:pPr>
            <a:r>
              <a:rPr lang="en-US" sz="2400">
                <a:solidFill>
                  <a:srgbClr val="FFFFFF"/>
                </a:solidFill>
                <a:latin typeface="Courier Prime"/>
                <a:ea typeface="Courier Prime"/>
                <a:cs typeface="Courier Prime"/>
                <a:sym typeface="Courier Prime"/>
              </a:rPr>
              <a:t>¿QUÉ ESPECIE TIENE MAYOR POBLACIÓN? ¿SE DEBE AL TIPO DE RELACIÓN REPRODUCTIVA? ¿QUÉ ESPERANZA DE VIDA TIENEN?</a:t>
            </a:r>
            <a:endParaRPr/>
          </a:p>
        </p:txBody>
      </p:sp>
      <p:sp>
        <p:nvSpPr>
          <p:cNvPr id="270" name="Google Shape;270;p22"/>
          <p:cNvSpPr txBox="1"/>
          <p:nvPr/>
        </p:nvSpPr>
        <p:spPr>
          <a:xfrm>
            <a:off x="11102929" y="9044851"/>
            <a:ext cx="6156300" cy="7695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5000">
              <a:solidFill>
                <a:srgbClr val="FF914D"/>
              </a:solidFill>
              <a:latin typeface="Courier Prime"/>
              <a:ea typeface="Courier Prime"/>
              <a:cs typeface="Courier Prime"/>
              <a:sym typeface="Courier Prim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232A"/>
        </a:solidFill>
      </p:bgPr>
    </p:bg>
    <p:spTree>
      <p:nvGrpSpPr>
        <p:cNvPr id="98" name="Shape 98"/>
        <p:cNvGrpSpPr/>
        <p:nvPr/>
      </p:nvGrpSpPr>
      <p:grpSpPr>
        <a:xfrm>
          <a:off x="0" y="0"/>
          <a:ext cx="0" cy="0"/>
          <a:chOff x="0" y="0"/>
          <a:chExt cx="0" cy="0"/>
        </a:xfrm>
      </p:grpSpPr>
      <p:sp>
        <p:nvSpPr>
          <p:cNvPr id="99" name="Google Shape;99;p2"/>
          <p:cNvSpPr/>
          <p:nvPr/>
        </p:nvSpPr>
        <p:spPr>
          <a:xfrm>
            <a:off x="8748118" y="0"/>
            <a:ext cx="9539837" cy="10337915"/>
          </a:xfrm>
          <a:custGeom>
            <a:rect b="b" l="l" r="r" t="t"/>
            <a:pathLst>
              <a:path extrusionOk="0" h="3790253" w="3397983">
                <a:moveTo>
                  <a:pt x="0" y="0"/>
                </a:moveTo>
                <a:lnTo>
                  <a:pt x="3397983" y="0"/>
                </a:lnTo>
                <a:lnTo>
                  <a:pt x="3397983" y="3790253"/>
                </a:lnTo>
                <a:lnTo>
                  <a:pt x="0" y="3790253"/>
                </a:lnTo>
                <a:close/>
              </a:path>
            </a:pathLst>
          </a:custGeom>
          <a:solidFill>
            <a:srgbClr val="2D2D3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 name="Google Shape;100;p2"/>
          <p:cNvSpPr txBox="1"/>
          <p:nvPr/>
        </p:nvSpPr>
        <p:spPr>
          <a:xfrm>
            <a:off x="2156332" y="4706303"/>
            <a:ext cx="5179200" cy="893400"/>
          </a:xfrm>
          <a:prstGeom prst="rect">
            <a:avLst/>
          </a:prstGeom>
          <a:noFill/>
          <a:ln>
            <a:noFill/>
          </a:ln>
        </p:spPr>
        <p:txBody>
          <a:bodyPr anchorCtr="0" anchor="t" bIns="0" lIns="0" spcFirstLastPara="1" rIns="0" wrap="square" tIns="0">
            <a:spAutoFit/>
          </a:bodyPr>
          <a:lstStyle/>
          <a:p>
            <a:pPr indent="0" lvl="0" marL="0" marR="0" rtl="0" algn="l">
              <a:lnSpc>
                <a:spcPct val="113983"/>
              </a:lnSpc>
              <a:spcBef>
                <a:spcPts val="0"/>
              </a:spcBef>
              <a:spcAft>
                <a:spcPts val="0"/>
              </a:spcAft>
              <a:buNone/>
            </a:pPr>
            <a:r>
              <a:rPr lang="en-US" sz="6000">
                <a:solidFill>
                  <a:srgbClr val="FFFFFF"/>
                </a:solidFill>
                <a:latin typeface="Courier Prime"/>
                <a:ea typeface="Courier Prime"/>
                <a:cs typeface="Courier Prime"/>
                <a:sym typeface="Courier Prime"/>
              </a:rPr>
              <a:t>Contenidos</a:t>
            </a:r>
            <a:endParaRPr/>
          </a:p>
        </p:txBody>
      </p:sp>
      <p:sp>
        <p:nvSpPr>
          <p:cNvPr id="101" name="Google Shape;101;p2"/>
          <p:cNvSpPr txBox="1"/>
          <p:nvPr/>
        </p:nvSpPr>
        <p:spPr>
          <a:xfrm>
            <a:off x="10938310" y="2375092"/>
            <a:ext cx="6581700" cy="6217500"/>
          </a:xfrm>
          <a:prstGeom prst="rect">
            <a:avLst/>
          </a:prstGeom>
          <a:noFill/>
          <a:ln>
            <a:noFill/>
          </a:ln>
        </p:spPr>
        <p:txBody>
          <a:bodyPr anchorCtr="0" anchor="t" bIns="0" lIns="0" spcFirstLastPara="1" rIns="0" wrap="square" tIns="0">
            <a:spAutoFit/>
          </a:bodyPr>
          <a:lstStyle/>
          <a:p>
            <a:pPr indent="0" lvl="0" marL="0" marR="0" rtl="0" algn="l">
              <a:lnSpc>
                <a:spcPct val="182020"/>
              </a:lnSpc>
              <a:spcBef>
                <a:spcPts val="0"/>
              </a:spcBef>
              <a:spcAft>
                <a:spcPts val="0"/>
              </a:spcAft>
              <a:buNone/>
            </a:pPr>
            <a:r>
              <a:rPr lang="en-US" sz="3999">
                <a:solidFill>
                  <a:srgbClr val="FFFFFF"/>
                </a:solidFill>
                <a:latin typeface="Courier Prime"/>
                <a:ea typeface="Courier Prime"/>
                <a:cs typeface="Courier Prime"/>
                <a:sym typeface="Courier Prime"/>
              </a:rPr>
              <a:t>Objetivos</a:t>
            </a:r>
            <a:endParaRPr sz="3999">
              <a:solidFill>
                <a:srgbClr val="FFFFFF"/>
              </a:solidFill>
              <a:latin typeface="Courier Prime"/>
              <a:ea typeface="Courier Prime"/>
              <a:cs typeface="Courier Prime"/>
              <a:sym typeface="Courier Prime"/>
            </a:endParaRPr>
          </a:p>
          <a:p>
            <a:pPr indent="0" lvl="0" marL="0" marR="0" rtl="0" algn="l">
              <a:lnSpc>
                <a:spcPct val="182020"/>
              </a:lnSpc>
              <a:spcBef>
                <a:spcPts val="0"/>
              </a:spcBef>
              <a:spcAft>
                <a:spcPts val="0"/>
              </a:spcAft>
              <a:buNone/>
            </a:pPr>
            <a:r>
              <a:rPr lang="en-US" sz="3999">
                <a:solidFill>
                  <a:srgbClr val="FFFFFF"/>
                </a:solidFill>
                <a:latin typeface="Courier Prime"/>
                <a:ea typeface="Courier Prime"/>
                <a:cs typeface="Courier Prime"/>
                <a:sym typeface="Courier Prime"/>
              </a:rPr>
              <a:t>Extracción de datos</a:t>
            </a:r>
            <a:endParaRPr sz="3999">
              <a:solidFill>
                <a:srgbClr val="FFFFFF"/>
              </a:solidFill>
              <a:latin typeface="Courier Prime"/>
              <a:ea typeface="Courier Prime"/>
              <a:cs typeface="Courier Prime"/>
              <a:sym typeface="Courier Prime"/>
            </a:endParaRPr>
          </a:p>
          <a:p>
            <a:pPr indent="0" lvl="0" marL="0" marR="0" rtl="0" algn="l">
              <a:lnSpc>
                <a:spcPct val="182020"/>
              </a:lnSpc>
              <a:spcBef>
                <a:spcPts val="0"/>
              </a:spcBef>
              <a:spcAft>
                <a:spcPts val="0"/>
              </a:spcAft>
              <a:buNone/>
            </a:pPr>
            <a:r>
              <a:rPr lang="en-US" sz="3999">
                <a:solidFill>
                  <a:srgbClr val="FFFFFF"/>
                </a:solidFill>
                <a:latin typeface="Courier Prime"/>
                <a:ea typeface="Courier Prime"/>
                <a:cs typeface="Courier Prime"/>
                <a:sym typeface="Courier Prime"/>
              </a:rPr>
              <a:t>Resultados</a:t>
            </a:r>
            <a:endParaRPr sz="3999">
              <a:solidFill>
                <a:srgbClr val="FFFFFF"/>
              </a:solidFill>
              <a:latin typeface="Courier Prime"/>
              <a:ea typeface="Courier Prime"/>
              <a:cs typeface="Courier Prime"/>
              <a:sym typeface="Courier Prime"/>
            </a:endParaRPr>
          </a:p>
          <a:p>
            <a:pPr indent="0" lvl="0" marL="0" marR="0" rtl="0" algn="l">
              <a:lnSpc>
                <a:spcPct val="182020"/>
              </a:lnSpc>
              <a:spcBef>
                <a:spcPts val="0"/>
              </a:spcBef>
              <a:spcAft>
                <a:spcPts val="0"/>
              </a:spcAft>
              <a:buNone/>
            </a:pPr>
            <a:r>
              <a:rPr lang="en-US" sz="3999">
                <a:solidFill>
                  <a:srgbClr val="FFFFFF"/>
                </a:solidFill>
                <a:latin typeface="Courier Prime"/>
                <a:ea typeface="Courier Prime"/>
                <a:cs typeface="Courier Prime"/>
                <a:sym typeface="Courier Prime"/>
              </a:rPr>
              <a:t>Conclusiones</a:t>
            </a:r>
            <a:endParaRPr sz="3999">
              <a:solidFill>
                <a:srgbClr val="FFFFFF"/>
              </a:solidFill>
              <a:latin typeface="Courier Prime"/>
              <a:ea typeface="Courier Prime"/>
              <a:cs typeface="Courier Prime"/>
              <a:sym typeface="Courier Prime"/>
            </a:endParaRPr>
          </a:p>
          <a:p>
            <a:pPr indent="0" lvl="0" marL="0" marR="0" rtl="0" algn="l">
              <a:lnSpc>
                <a:spcPct val="182020"/>
              </a:lnSpc>
              <a:spcBef>
                <a:spcPts val="0"/>
              </a:spcBef>
              <a:spcAft>
                <a:spcPts val="0"/>
              </a:spcAft>
              <a:buNone/>
            </a:pPr>
            <a:r>
              <a:rPr lang="en-US" sz="3999">
                <a:solidFill>
                  <a:srgbClr val="FFFFFF"/>
                </a:solidFill>
                <a:latin typeface="Courier Prime"/>
                <a:ea typeface="Courier Prime"/>
                <a:cs typeface="Courier Prime"/>
                <a:sym typeface="Courier Prime"/>
              </a:rPr>
              <a:t>Desafíos</a:t>
            </a:r>
            <a:endParaRPr sz="3999">
              <a:solidFill>
                <a:srgbClr val="FFFFFF"/>
              </a:solidFill>
              <a:latin typeface="Courier Prime"/>
              <a:ea typeface="Courier Prime"/>
              <a:cs typeface="Courier Prime"/>
              <a:sym typeface="Courier Prime"/>
            </a:endParaRPr>
          </a:p>
          <a:p>
            <a:pPr indent="0" lvl="0" marL="0" marR="0" rtl="0" algn="l">
              <a:lnSpc>
                <a:spcPct val="182020"/>
              </a:lnSpc>
              <a:spcBef>
                <a:spcPts val="0"/>
              </a:spcBef>
              <a:spcAft>
                <a:spcPts val="0"/>
              </a:spcAft>
              <a:buNone/>
            </a:pPr>
            <a:r>
              <a:t/>
            </a:r>
            <a:endParaRPr sz="3999">
              <a:solidFill>
                <a:srgbClr val="FFFFFF"/>
              </a:solidFill>
              <a:latin typeface="Courier Prime"/>
              <a:ea typeface="Courier Prime"/>
              <a:cs typeface="Courier Prime"/>
              <a:sym typeface="Courier Prime"/>
            </a:endParaRPr>
          </a:p>
        </p:txBody>
      </p:sp>
      <p:sp>
        <p:nvSpPr>
          <p:cNvPr id="102" name="Google Shape;102;p2"/>
          <p:cNvSpPr txBox="1"/>
          <p:nvPr/>
        </p:nvSpPr>
        <p:spPr>
          <a:xfrm>
            <a:off x="8748118" y="2375104"/>
            <a:ext cx="1167300" cy="7338000"/>
          </a:xfrm>
          <a:prstGeom prst="rect">
            <a:avLst/>
          </a:prstGeom>
          <a:noFill/>
          <a:ln>
            <a:noFill/>
          </a:ln>
        </p:spPr>
        <p:txBody>
          <a:bodyPr anchorCtr="0" anchor="t" bIns="0" lIns="0" spcFirstLastPara="1" rIns="0" wrap="square" tIns="0">
            <a:spAutoFit/>
          </a:bodyPr>
          <a:lstStyle/>
          <a:p>
            <a:pPr indent="0" lvl="0" marL="0" marR="0" rtl="0" algn="r">
              <a:lnSpc>
                <a:spcPct val="182020"/>
              </a:lnSpc>
              <a:spcBef>
                <a:spcPts val="0"/>
              </a:spcBef>
              <a:spcAft>
                <a:spcPts val="0"/>
              </a:spcAft>
              <a:buNone/>
            </a:pPr>
            <a:r>
              <a:rPr lang="en-US" sz="3999">
                <a:solidFill>
                  <a:srgbClr val="FF914D"/>
                </a:solidFill>
                <a:latin typeface="Courier Prime"/>
                <a:ea typeface="Courier Prime"/>
                <a:cs typeface="Courier Prime"/>
                <a:sym typeface="Courier Prime"/>
              </a:rPr>
              <a:t>01</a:t>
            </a:r>
            <a:endParaRPr/>
          </a:p>
          <a:p>
            <a:pPr indent="0" lvl="0" marL="0" marR="0" rtl="0" algn="r">
              <a:lnSpc>
                <a:spcPct val="182020"/>
              </a:lnSpc>
              <a:spcBef>
                <a:spcPts val="0"/>
              </a:spcBef>
              <a:spcAft>
                <a:spcPts val="0"/>
              </a:spcAft>
              <a:buNone/>
            </a:pPr>
            <a:r>
              <a:rPr lang="en-US" sz="3999">
                <a:solidFill>
                  <a:srgbClr val="FF914D"/>
                </a:solidFill>
                <a:latin typeface="Courier Prime"/>
                <a:ea typeface="Courier Prime"/>
                <a:cs typeface="Courier Prime"/>
                <a:sym typeface="Courier Prime"/>
              </a:rPr>
              <a:t>02</a:t>
            </a:r>
            <a:endParaRPr/>
          </a:p>
          <a:p>
            <a:pPr indent="0" lvl="0" marL="0" marR="0" rtl="0" algn="r">
              <a:lnSpc>
                <a:spcPct val="182020"/>
              </a:lnSpc>
              <a:spcBef>
                <a:spcPts val="0"/>
              </a:spcBef>
              <a:spcAft>
                <a:spcPts val="0"/>
              </a:spcAft>
              <a:buNone/>
            </a:pPr>
            <a:r>
              <a:rPr lang="en-US" sz="3999">
                <a:solidFill>
                  <a:srgbClr val="FF914D"/>
                </a:solidFill>
                <a:latin typeface="Courier Prime"/>
                <a:ea typeface="Courier Prime"/>
                <a:cs typeface="Courier Prime"/>
                <a:sym typeface="Courier Prime"/>
              </a:rPr>
              <a:t>03</a:t>
            </a:r>
            <a:endParaRPr/>
          </a:p>
          <a:p>
            <a:pPr indent="0" lvl="0" marL="0" marR="0" rtl="0" algn="r">
              <a:lnSpc>
                <a:spcPct val="182020"/>
              </a:lnSpc>
              <a:spcBef>
                <a:spcPts val="0"/>
              </a:spcBef>
              <a:spcAft>
                <a:spcPts val="0"/>
              </a:spcAft>
              <a:buNone/>
            </a:pPr>
            <a:r>
              <a:rPr lang="en-US" sz="3999">
                <a:solidFill>
                  <a:srgbClr val="FF914D"/>
                </a:solidFill>
                <a:latin typeface="Courier Prime"/>
                <a:ea typeface="Courier Prime"/>
                <a:cs typeface="Courier Prime"/>
                <a:sym typeface="Courier Prime"/>
              </a:rPr>
              <a:t>04</a:t>
            </a:r>
            <a:endParaRPr/>
          </a:p>
          <a:p>
            <a:pPr indent="0" lvl="0" marL="0" marR="0" rtl="0" algn="r">
              <a:lnSpc>
                <a:spcPct val="182020"/>
              </a:lnSpc>
              <a:spcBef>
                <a:spcPts val="0"/>
              </a:spcBef>
              <a:spcAft>
                <a:spcPts val="0"/>
              </a:spcAft>
              <a:buNone/>
            </a:pPr>
            <a:r>
              <a:rPr lang="en-US" sz="3999">
                <a:solidFill>
                  <a:srgbClr val="FF914D"/>
                </a:solidFill>
                <a:latin typeface="Courier Prime"/>
                <a:ea typeface="Courier Prime"/>
                <a:cs typeface="Courier Prime"/>
                <a:sym typeface="Courier Prime"/>
              </a:rPr>
              <a:t>05</a:t>
            </a:r>
            <a:endParaRPr/>
          </a:p>
          <a:p>
            <a:pPr indent="0" lvl="0" marL="0" marR="0" rtl="0" algn="r">
              <a:lnSpc>
                <a:spcPct val="182020"/>
              </a:lnSpc>
              <a:spcBef>
                <a:spcPts val="0"/>
              </a:spcBef>
              <a:spcAft>
                <a:spcPts val="0"/>
              </a:spcAft>
              <a:buNone/>
            </a:pPr>
            <a:r>
              <a:t/>
            </a:r>
            <a:endParaRPr sz="3999">
              <a:solidFill>
                <a:srgbClr val="FF914D"/>
              </a:solidFill>
              <a:latin typeface="Courier Prime"/>
              <a:ea typeface="Courier Prime"/>
              <a:cs typeface="Courier Prime"/>
              <a:sym typeface="Courier Prime"/>
            </a:endParaRPr>
          </a:p>
          <a:p>
            <a:pPr indent="0" lvl="0" marL="0" marR="0" rtl="0" algn="r">
              <a:lnSpc>
                <a:spcPct val="182020"/>
              </a:lnSpc>
              <a:spcBef>
                <a:spcPts val="0"/>
              </a:spcBef>
              <a:spcAft>
                <a:spcPts val="0"/>
              </a:spcAft>
              <a:buNone/>
            </a:pPr>
            <a:r>
              <a:t/>
            </a:r>
            <a:endParaRPr sz="3999">
              <a:solidFill>
                <a:srgbClr val="FF914D"/>
              </a:solidFill>
              <a:latin typeface="Courier Prime"/>
              <a:ea typeface="Courier Prime"/>
              <a:cs typeface="Courier Prime"/>
              <a:sym typeface="Courier Prim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232A"/>
        </a:solidFill>
      </p:bgPr>
    </p:bg>
    <p:spTree>
      <p:nvGrpSpPr>
        <p:cNvPr id="274" name="Shape 274"/>
        <p:cNvGrpSpPr/>
        <p:nvPr/>
      </p:nvGrpSpPr>
      <p:grpSpPr>
        <a:xfrm>
          <a:off x="0" y="0"/>
          <a:ext cx="0" cy="0"/>
          <a:chOff x="0" y="0"/>
          <a:chExt cx="0" cy="0"/>
        </a:xfrm>
      </p:grpSpPr>
      <p:sp>
        <p:nvSpPr>
          <p:cNvPr id="275" name="Google Shape;275;p23"/>
          <p:cNvSpPr txBox="1"/>
          <p:nvPr/>
        </p:nvSpPr>
        <p:spPr>
          <a:xfrm>
            <a:off x="1028700" y="1047750"/>
            <a:ext cx="7031400" cy="596400"/>
          </a:xfrm>
          <a:prstGeom prst="rect">
            <a:avLst/>
          </a:prstGeom>
          <a:noFill/>
          <a:ln>
            <a:noFill/>
          </a:ln>
        </p:spPr>
        <p:txBody>
          <a:bodyPr anchorCtr="0" anchor="t" bIns="0" lIns="0" spcFirstLastPara="1" rIns="0" wrap="square" tIns="0">
            <a:spAutoFit/>
          </a:bodyPr>
          <a:lstStyle/>
          <a:p>
            <a:pPr indent="0" lvl="0" marL="0" marR="0" rtl="0" algn="l">
              <a:lnSpc>
                <a:spcPct val="114003"/>
              </a:lnSpc>
              <a:spcBef>
                <a:spcPts val="0"/>
              </a:spcBef>
              <a:spcAft>
                <a:spcPts val="0"/>
              </a:spcAft>
              <a:buNone/>
            </a:pPr>
            <a:r>
              <a:rPr lang="en-US" sz="3999">
                <a:solidFill>
                  <a:srgbClr val="FFFFFF"/>
                </a:solidFill>
                <a:latin typeface="Courier Prime"/>
                <a:ea typeface="Courier Prime"/>
                <a:cs typeface="Courier Prime"/>
                <a:sym typeface="Courier Prime"/>
              </a:rPr>
              <a:t>CONCLUSIONES{</a:t>
            </a:r>
            <a:endParaRPr/>
          </a:p>
        </p:txBody>
      </p:sp>
      <p:sp>
        <p:nvSpPr>
          <p:cNvPr id="276" name="Google Shape;276;p23"/>
          <p:cNvSpPr txBox="1"/>
          <p:nvPr/>
        </p:nvSpPr>
        <p:spPr>
          <a:xfrm>
            <a:off x="16557135" y="8675370"/>
            <a:ext cx="702300" cy="582900"/>
          </a:xfrm>
          <a:prstGeom prst="rect">
            <a:avLst/>
          </a:prstGeom>
          <a:noFill/>
          <a:ln>
            <a:noFill/>
          </a:ln>
        </p:spPr>
        <p:txBody>
          <a:bodyPr anchorCtr="0" anchor="t" bIns="0" lIns="0" spcFirstLastPara="1" rIns="0" wrap="square" tIns="0">
            <a:spAutoFit/>
          </a:bodyPr>
          <a:lstStyle/>
          <a:p>
            <a:pPr indent="0" lvl="0" marL="0" marR="0" rtl="0" algn="r">
              <a:lnSpc>
                <a:spcPct val="114003"/>
              </a:lnSpc>
              <a:spcBef>
                <a:spcPts val="0"/>
              </a:spcBef>
              <a:spcAft>
                <a:spcPts val="0"/>
              </a:spcAft>
              <a:buNone/>
            </a:pPr>
            <a:r>
              <a:rPr lang="en-US" sz="3999">
                <a:solidFill>
                  <a:srgbClr val="FFFFFF"/>
                </a:solidFill>
                <a:latin typeface="Courier Prime"/>
                <a:ea typeface="Courier Prime"/>
                <a:cs typeface="Courier Prime"/>
                <a:sym typeface="Courier Prime"/>
              </a:rPr>
              <a:t>}</a:t>
            </a:r>
            <a:endParaRPr/>
          </a:p>
        </p:txBody>
      </p:sp>
      <p:sp>
        <p:nvSpPr>
          <p:cNvPr id="277" name="Google Shape;277;p23"/>
          <p:cNvSpPr txBox="1"/>
          <p:nvPr/>
        </p:nvSpPr>
        <p:spPr>
          <a:xfrm>
            <a:off x="10915598" y="4121973"/>
            <a:ext cx="6425100" cy="4002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5000">
                <a:solidFill>
                  <a:srgbClr val="FF914D"/>
                </a:solidFill>
                <a:latin typeface="Courier Prime"/>
                <a:ea typeface="Courier Prime"/>
                <a:cs typeface="Courier Prime"/>
                <a:sym typeface="Courier Prime"/>
              </a:rPr>
              <a:t>Depende de la especie, pueden ser solitarios o sociales.</a:t>
            </a:r>
            <a:endParaRPr/>
          </a:p>
        </p:txBody>
      </p:sp>
      <p:sp>
        <p:nvSpPr>
          <p:cNvPr id="278" name="Google Shape;278;p23"/>
          <p:cNvSpPr txBox="1"/>
          <p:nvPr/>
        </p:nvSpPr>
        <p:spPr>
          <a:xfrm>
            <a:off x="10997041" y="2504641"/>
            <a:ext cx="6262200" cy="897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5000">
                <a:solidFill>
                  <a:srgbClr val="FF914D"/>
                </a:solidFill>
                <a:latin typeface="Courier Prime"/>
                <a:ea typeface="Courier Prime"/>
                <a:cs typeface="Courier Prime"/>
                <a:sym typeface="Courier Prime"/>
              </a:rPr>
              <a:t>No migratorios</a:t>
            </a:r>
            <a:endParaRPr sz="5000">
              <a:solidFill>
                <a:srgbClr val="FF914D"/>
              </a:solidFill>
              <a:latin typeface="Courier Prime"/>
              <a:ea typeface="Courier Prime"/>
              <a:cs typeface="Courier Prime"/>
              <a:sym typeface="Courier Prime"/>
            </a:endParaRPr>
          </a:p>
        </p:txBody>
      </p:sp>
      <p:cxnSp>
        <p:nvCxnSpPr>
          <p:cNvPr id="279" name="Google Shape;279;p23"/>
          <p:cNvCxnSpPr/>
          <p:nvPr/>
        </p:nvCxnSpPr>
        <p:spPr>
          <a:xfrm rot="5400000">
            <a:off x="5919000" y="4825200"/>
            <a:ext cx="9650400" cy="0"/>
          </a:xfrm>
          <a:prstGeom prst="straightConnector1">
            <a:avLst/>
          </a:prstGeom>
          <a:noFill/>
          <a:ln cap="flat" cmpd="sng" w="95250">
            <a:solidFill>
              <a:srgbClr val="2D2D35"/>
            </a:solidFill>
            <a:prstDash val="solid"/>
            <a:round/>
            <a:headEnd len="sm" w="sm" type="none"/>
            <a:tailEnd len="sm" w="sm" type="none"/>
          </a:ln>
        </p:spPr>
      </p:cxnSp>
      <p:sp>
        <p:nvSpPr>
          <p:cNvPr id="280" name="Google Shape;280;p23"/>
          <p:cNvSpPr txBox="1"/>
          <p:nvPr/>
        </p:nvSpPr>
        <p:spPr>
          <a:xfrm>
            <a:off x="772994" y="2649592"/>
            <a:ext cx="6988800" cy="4231800"/>
          </a:xfrm>
          <a:prstGeom prst="rect">
            <a:avLst/>
          </a:prstGeom>
          <a:noFill/>
          <a:ln>
            <a:noFill/>
          </a:ln>
        </p:spPr>
        <p:txBody>
          <a:bodyPr anchorCtr="0" anchor="t" bIns="0" lIns="0" spcFirstLastPara="1" rIns="0" wrap="square" tIns="0">
            <a:spAutoFit/>
          </a:bodyPr>
          <a:lstStyle/>
          <a:p>
            <a:pPr indent="0" lvl="0" marL="0" marR="0" rtl="0" algn="l">
              <a:lnSpc>
                <a:spcPct val="136000"/>
              </a:lnSpc>
              <a:spcBef>
                <a:spcPts val="0"/>
              </a:spcBef>
              <a:spcAft>
                <a:spcPts val="0"/>
              </a:spcAft>
              <a:buNone/>
            </a:pPr>
            <a:r>
              <a:rPr lang="en-US" sz="2400">
                <a:solidFill>
                  <a:srgbClr val="FFFFFF"/>
                </a:solidFill>
                <a:latin typeface="Courier Prime"/>
                <a:ea typeface="Courier Prime"/>
                <a:cs typeface="Courier Prime"/>
                <a:sym typeface="Courier Prime"/>
              </a:rPr>
              <a:t>OBJETIVO 3.</a:t>
            </a:r>
            <a:endParaRPr/>
          </a:p>
          <a:p>
            <a:pPr indent="0" lvl="0" marL="0" marR="0" rtl="0" algn="l">
              <a:lnSpc>
                <a:spcPct val="136000"/>
              </a:lnSpc>
              <a:spcBef>
                <a:spcPts val="0"/>
              </a:spcBef>
              <a:spcAft>
                <a:spcPts val="0"/>
              </a:spcAft>
              <a:buNone/>
            </a:pPr>
            <a:r>
              <a:t/>
            </a:r>
            <a:endParaRPr sz="2400">
              <a:solidFill>
                <a:srgbClr val="FFFFFF"/>
              </a:solidFill>
              <a:latin typeface="Courier Prime"/>
              <a:ea typeface="Courier Prime"/>
              <a:cs typeface="Courier Prime"/>
              <a:sym typeface="Courier Prime"/>
            </a:endParaRPr>
          </a:p>
          <a:p>
            <a:pPr indent="0" lvl="0" marL="0" marR="0" rtl="0" algn="l">
              <a:lnSpc>
                <a:spcPct val="136000"/>
              </a:lnSpc>
              <a:spcBef>
                <a:spcPts val="0"/>
              </a:spcBef>
              <a:spcAft>
                <a:spcPts val="0"/>
              </a:spcAft>
              <a:buNone/>
            </a:pPr>
            <a:r>
              <a:t/>
            </a:r>
            <a:endParaRPr sz="2400">
              <a:solidFill>
                <a:srgbClr val="FFFFFF"/>
              </a:solidFill>
              <a:latin typeface="Courier Prime"/>
              <a:ea typeface="Courier Prime"/>
              <a:cs typeface="Courier Prime"/>
              <a:sym typeface="Courier Prime"/>
            </a:endParaRPr>
          </a:p>
          <a:p>
            <a:pPr indent="0" lvl="0" marL="0" marR="0" rtl="0" algn="l">
              <a:lnSpc>
                <a:spcPct val="136000"/>
              </a:lnSpc>
              <a:spcBef>
                <a:spcPts val="0"/>
              </a:spcBef>
              <a:spcAft>
                <a:spcPts val="0"/>
              </a:spcAft>
              <a:buNone/>
            </a:pPr>
            <a:r>
              <a:rPr lang="en-US" sz="2400">
                <a:solidFill>
                  <a:schemeClr val="lt1"/>
                </a:solidFill>
                <a:latin typeface="Courier Prime"/>
                <a:ea typeface="Courier Prime"/>
                <a:cs typeface="Courier Prime"/>
                <a:sym typeface="Courier Prime"/>
              </a:rPr>
              <a:t>ESTUDIAR SU ESTILO DE VIDA: MIGRACIÓN Y SOCIALIZACIÓN.</a:t>
            </a:r>
            <a:endParaRPr/>
          </a:p>
          <a:p>
            <a:pPr indent="0" lvl="0" marL="0" marR="0" rtl="0" algn="l">
              <a:lnSpc>
                <a:spcPct val="136000"/>
              </a:lnSpc>
              <a:spcBef>
                <a:spcPts val="0"/>
              </a:spcBef>
              <a:spcAft>
                <a:spcPts val="0"/>
              </a:spcAft>
              <a:buNone/>
            </a:pPr>
            <a:r>
              <a:t/>
            </a:r>
            <a:endParaRPr sz="2400">
              <a:solidFill>
                <a:srgbClr val="FFFFFF"/>
              </a:solidFill>
              <a:latin typeface="Courier Prime"/>
              <a:ea typeface="Courier Prime"/>
              <a:cs typeface="Courier Prime"/>
              <a:sym typeface="Courier Prime"/>
            </a:endParaRPr>
          </a:p>
          <a:p>
            <a:pPr indent="0" lvl="0" marL="0" marR="0" rtl="0" algn="l">
              <a:lnSpc>
                <a:spcPct val="136000"/>
              </a:lnSpc>
              <a:spcBef>
                <a:spcPts val="0"/>
              </a:spcBef>
              <a:spcAft>
                <a:spcPts val="0"/>
              </a:spcAft>
              <a:buNone/>
            </a:pPr>
            <a:r>
              <a:t/>
            </a:r>
            <a:endParaRPr sz="2400">
              <a:solidFill>
                <a:srgbClr val="FFFFFF"/>
              </a:solidFill>
              <a:latin typeface="Courier Prime"/>
              <a:ea typeface="Courier Prime"/>
              <a:cs typeface="Courier Prime"/>
              <a:sym typeface="Courier Prime"/>
            </a:endParaRPr>
          </a:p>
          <a:p>
            <a:pPr indent="0" lvl="0" marL="0" marR="0" rtl="0" algn="l">
              <a:lnSpc>
                <a:spcPct val="136000"/>
              </a:lnSpc>
              <a:spcBef>
                <a:spcPts val="0"/>
              </a:spcBef>
              <a:spcAft>
                <a:spcPts val="0"/>
              </a:spcAft>
              <a:buNone/>
            </a:pPr>
            <a:r>
              <a:t/>
            </a:r>
            <a:endParaRPr sz="2400">
              <a:solidFill>
                <a:srgbClr val="FFFFFF"/>
              </a:solidFill>
              <a:latin typeface="Courier Prime"/>
              <a:ea typeface="Courier Prime"/>
              <a:cs typeface="Courier Prime"/>
              <a:sym typeface="Courier Prime"/>
            </a:endParaRPr>
          </a:p>
          <a:p>
            <a:pPr indent="0" lvl="0" marL="0" marR="0" rtl="0" algn="ctr">
              <a:lnSpc>
                <a:spcPct val="136000"/>
              </a:lnSpc>
              <a:spcBef>
                <a:spcPts val="0"/>
              </a:spcBef>
              <a:spcAft>
                <a:spcPts val="0"/>
              </a:spcAft>
              <a:buNone/>
            </a:pPr>
            <a:r>
              <a:rPr lang="en-US" sz="2400">
                <a:solidFill>
                  <a:srgbClr val="FFFFFF"/>
                </a:solidFill>
                <a:latin typeface="Courier Prime"/>
                <a:ea typeface="Courier Prime"/>
                <a:cs typeface="Courier Prime"/>
                <a:sym typeface="Courier Prime"/>
              </a:rPr>
              <a:t>¿LOS MAMÍFEROS SUELEN MIGRAR? ¿POR QUÉ? ¿SON SOCIALES O NO?</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232A"/>
        </a:solidFill>
      </p:bgPr>
    </p:bg>
    <p:spTree>
      <p:nvGrpSpPr>
        <p:cNvPr id="107" name="Shape 107"/>
        <p:cNvGrpSpPr/>
        <p:nvPr/>
      </p:nvGrpSpPr>
      <p:grpSpPr>
        <a:xfrm>
          <a:off x="0" y="0"/>
          <a:ext cx="0" cy="0"/>
          <a:chOff x="0" y="0"/>
          <a:chExt cx="0" cy="0"/>
        </a:xfrm>
      </p:grpSpPr>
      <p:sp>
        <p:nvSpPr>
          <p:cNvPr id="108" name="Google Shape;108;p3"/>
          <p:cNvSpPr/>
          <p:nvPr/>
        </p:nvSpPr>
        <p:spPr>
          <a:xfrm>
            <a:off x="0" y="0"/>
            <a:ext cx="9310473" cy="10385293"/>
          </a:xfrm>
          <a:custGeom>
            <a:rect b="b" l="l" r="r" t="t"/>
            <a:pathLst>
              <a:path extrusionOk="0" h="3790253" w="3397983">
                <a:moveTo>
                  <a:pt x="0" y="0"/>
                </a:moveTo>
                <a:lnTo>
                  <a:pt x="3397983" y="0"/>
                </a:lnTo>
                <a:lnTo>
                  <a:pt x="3397983" y="3790253"/>
                </a:lnTo>
                <a:lnTo>
                  <a:pt x="0" y="3790253"/>
                </a:lnTo>
                <a:close/>
              </a:path>
            </a:pathLst>
          </a:custGeom>
          <a:solidFill>
            <a:srgbClr val="2D2D35"/>
          </a:solidFill>
          <a:ln>
            <a:noFill/>
          </a:ln>
        </p:spPr>
      </p:sp>
      <p:sp>
        <p:nvSpPr>
          <p:cNvPr id="109" name="Google Shape;109;p3"/>
          <p:cNvSpPr txBox="1"/>
          <p:nvPr/>
        </p:nvSpPr>
        <p:spPr>
          <a:xfrm>
            <a:off x="1028700" y="1047750"/>
            <a:ext cx="7031400" cy="596400"/>
          </a:xfrm>
          <a:prstGeom prst="rect">
            <a:avLst/>
          </a:prstGeom>
          <a:noFill/>
          <a:ln>
            <a:noFill/>
          </a:ln>
        </p:spPr>
        <p:txBody>
          <a:bodyPr anchorCtr="0" anchor="t" bIns="0" lIns="0" spcFirstLastPara="1" rIns="0" wrap="square" tIns="0">
            <a:spAutoFit/>
          </a:bodyPr>
          <a:lstStyle/>
          <a:p>
            <a:pPr indent="0" lvl="0" marL="0" marR="0" rtl="0" algn="l">
              <a:lnSpc>
                <a:spcPct val="114003"/>
              </a:lnSpc>
              <a:spcBef>
                <a:spcPts val="0"/>
              </a:spcBef>
              <a:spcAft>
                <a:spcPts val="0"/>
              </a:spcAft>
              <a:buNone/>
            </a:pPr>
            <a:r>
              <a:rPr lang="en-US" sz="3999">
                <a:solidFill>
                  <a:srgbClr val="FFFFFF"/>
                </a:solidFill>
                <a:latin typeface="Courier Prime"/>
                <a:ea typeface="Courier Prime"/>
                <a:cs typeface="Courier Prime"/>
                <a:sym typeface="Courier Prime"/>
              </a:rPr>
              <a:t>1_Objetivos {</a:t>
            </a:r>
            <a:endParaRPr/>
          </a:p>
        </p:txBody>
      </p:sp>
      <p:sp>
        <p:nvSpPr>
          <p:cNvPr id="110" name="Google Shape;110;p3"/>
          <p:cNvSpPr txBox="1"/>
          <p:nvPr/>
        </p:nvSpPr>
        <p:spPr>
          <a:xfrm>
            <a:off x="16557135" y="8675370"/>
            <a:ext cx="702300" cy="582900"/>
          </a:xfrm>
          <a:prstGeom prst="rect">
            <a:avLst/>
          </a:prstGeom>
          <a:noFill/>
          <a:ln>
            <a:noFill/>
          </a:ln>
        </p:spPr>
        <p:txBody>
          <a:bodyPr anchorCtr="0" anchor="t" bIns="0" lIns="0" spcFirstLastPara="1" rIns="0" wrap="square" tIns="0">
            <a:spAutoFit/>
          </a:bodyPr>
          <a:lstStyle/>
          <a:p>
            <a:pPr indent="0" lvl="0" marL="0" marR="0" rtl="0" algn="r">
              <a:lnSpc>
                <a:spcPct val="114003"/>
              </a:lnSpc>
              <a:spcBef>
                <a:spcPts val="0"/>
              </a:spcBef>
              <a:spcAft>
                <a:spcPts val="0"/>
              </a:spcAft>
              <a:buNone/>
            </a:pPr>
            <a:r>
              <a:rPr lang="en-US" sz="3999">
                <a:solidFill>
                  <a:srgbClr val="FFFFFF"/>
                </a:solidFill>
                <a:latin typeface="Courier Prime"/>
                <a:ea typeface="Courier Prime"/>
                <a:cs typeface="Courier Prime"/>
                <a:sym typeface="Courier Prime"/>
              </a:rPr>
              <a:t>}</a:t>
            </a:r>
            <a:endParaRPr/>
          </a:p>
        </p:txBody>
      </p:sp>
      <p:sp>
        <p:nvSpPr>
          <p:cNvPr id="111" name="Google Shape;111;p3"/>
          <p:cNvSpPr txBox="1"/>
          <p:nvPr/>
        </p:nvSpPr>
        <p:spPr>
          <a:xfrm>
            <a:off x="1296744" y="3277171"/>
            <a:ext cx="7237800" cy="4891200"/>
          </a:xfrm>
          <a:prstGeom prst="rect">
            <a:avLst/>
          </a:prstGeom>
          <a:noFill/>
          <a:ln>
            <a:noFill/>
          </a:ln>
        </p:spPr>
        <p:txBody>
          <a:bodyPr anchorCtr="0" anchor="t" bIns="0" lIns="0" spcFirstLastPara="1" rIns="0" wrap="square" tIns="0">
            <a:spAutoFit/>
          </a:bodyPr>
          <a:lstStyle/>
          <a:p>
            <a:pPr indent="0" lvl="0" marL="0" marR="0" rtl="0" algn="l">
              <a:lnSpc>
                <a:spcPct val="136000"/>
              </a:lnSpc>
              <a:spcBef>
                <a:spcPts val="0"/>
              </a:spcBef>
              <a:spcAft>
                <a:spcPts val="0"/>
              </a:spcAft>
              <a:buNone/>
            </a:pPr>
            <a:r>
              <a:rPr lang="en-US" sz="2400">
                <a:solidFill>
                  <a:srgbClr val="FFFFFF"/>
                </a:solidFill>
                <a:latin typeface="Courier Prime"/>
                <a:ea typeface="Courier Prime"/>
                <a:cs typeface="Courier Prime"/>
                <a:sym typeface="Courier Prime"/>
              </a:rPr>
              <a:t>El tema propuesto para nuestro primer proyecto en grupo ha sido un amplio estudio de los diferentes animales mamíferos.</a:t>
            </a:r>
            <a:endParaRPr/>
          </a:p>
          <a:p>
            <a:pPr indent="0" lvl="0" marL="0" marR="0" rtl="0" algn="l">
              <a:lnSpc>
                <a:spcPct val="136000"/>
              </a:lnSpc>
              <a:spcBef>
                <a:spcPts val="0"/>
              </a:spcBef>
              <a:spcAft>
                <a:spcPts val="0"/>
              </a:spcAft>
              <a:buNone/>
            </a:pPr>
            <a:r>
              <a:t/>
            </a:r>
            <a:endParaRPr sz="2400">
              <a:solidFill>
                <a:srgbClr val="FFFFFF"/>
              </a:solidFill>
              <a:latin typeface="Courier Prime"/>
              <a:ea typeface="Courier Prime"/>
              <a:cs typeface="Courier Prime"/>
              <a:sym typeface="Courier Prime"/>
            </a:endParaRPr>
          </a:p>
          <a:p>
            <a:pPr indent="0" lvl="0" marL="0" marR="0" rtl="0" algn="l">
              <a:lnSpc>
                <a:spcPct val="136000"/>
              </a:lnSpc>
              <a:spcBef>
                <a:spcPts val="0"/>
              </a:spcBef>
              <a:spcAft>
                <a:spcPts val="0"/>
              </a:spcAft>
              <a:buNone/>
            </a:pPr>
            <a:r>
              <a:rPr lang="en-US" sz="2400">
                <a:solidFill>
                  <a:srgbClr val="FFFFFF"/>
                </a:solidFill>
                <a:latin typeface="Courier Prime"/>
                <a:ea typeface="Courier Prime"/>
                <a:cs typeface="Courier Prime"/>
                <a:sym typeface="Courier Prime"/>
              </a:rPr>
              <a:t>Este análisis nos serviría para conocer la diversidad de mamíferos, así como concienciar acerca de las </a:t>
            </a:r>
            <a:r>
              <a:rPr lang="en-US" sz="2400">
                <a:solidFill>
                  <a:srgbClr val="FFFFFF"/>
                </a:solidFill>
                <a:latin typeface="Courier Prime"/>
                <a:ea typeface="Courier Prime"/>
                <a:cs typeface="Courier Prime"/>
                <a:sym typeface="Courier Prime"/>
              </a:rPr>
              <a:t>características</a:t>
            </a:r>
            <a:r>
              <a:rPr lang="en-US" sz="2400">
                <a:solidFill>
                  <a:srgbClr val="FFFFFF"/>
                </a:solidFill>
                <a:latin typeface="Courier Prime"/>
                <a:ea typeface="Courier Prime"/>
                <a:cs typeface="Courier Prime"/>
                <a:sym typeface="Courier Prime"/>
              </a:rPr>
              <a:t> y los hábitos de dichos animales.</a:t>
            </a:r>
            <a:endParaRPr/>
          </a:p>
        </p:txBody>
      </p:sp>
      <p:sp>
        <p:nvSpPr>
          <p:cNvPr id="112" name="Google Shape;112;p3"/>
          <p:cNvSpPr txBox="1"/>
          <p:nvPr/>
        </p:nvSpPr>
        <p:spPr>
          <a:xfrm>
            <a:off x="10210800" y="1655333"/>
            <a:ext cx="7301700" cy="8389800"/>
          </a:xfrm>
          <a:prstGeom prst="rect">
            <a:avLst/>
          </a:prstGeom>
          <a:noFill/>
          <a:ln>
            <a:noFill/>
          </a:ln>
        </p:spPr>
        <p:txBody>
          <a:bodyPr anchorCtr="0" anchor="t" bIns="0" lIns="0" spcFirstLastPara="1" rIns="0" wrap="square" tIns="0">
            <a:spAutoFit/>
          </a:bodyPr>
          <a:lstStyle/>
          <a:p>
            <a:pPr indent="0" lvl="0" marL="0" marR="0" rtl="0" algn="l">
              <a:lnSpc>
                <a:spcPct val="184978"/>
              </a:lnSpc>
              <a:spcBef>
                <a:spcPts val="0"/>
              </a:spcBef>
              <a:spcAft>
                <a:spcPts val="0"/>
              </a:spcAft>
              <a:buNone/>
            </a:pPr>
            <a:r>
              <a:t/>
            </a:r>
            <a:endParaRPr sz="2077">
              <a:solidFill>
                <a:srgbClr val="FF914D"/>
              </a:solidFill>
              <a:latin typeface="Courier Prime"/>
              <a:ea typeface="Courier Prime"/>
              <a:cs typeface="Courier Prime"/>
              <a:sym typeface="Courier Prime"/>
            </a:endParaRPr>
          </a:p>
          <a:p>
            <a:pPr indent="0" lvl="0" marL="0" marR="0" rtl="0" algn="l">
              <a:lnSpc>
                <a:spcPct val="184978"/>
              </a:lnSpc>
              <a:spcBef>
                <a:spcPts val="0"/>
              </a:spcBef>
              <a:spcAft>
                <a:spcPts val="0"/>
              </a:spcAft>
              <a:buNone/>
            </a:pPr>
            <a:r>
              <a:rPr lang="en-US" sz="2077">
                <a:solidFill>
                  <a:srgbClr val="FF914D"/>
                </a:solidFill>
                <a:latin typeface="Courier Prime"/>
                <a:ea typeface="Courier Prime"/>
                <a:cs typeface="Courier Prime"/>
                <a:sym typeface="Courier Prime"/>
              </a:rPr>
              <a:t>1) Identificación de patrones geográficos.</a:t>
            </a:r>
            <a:endParaRPr/>
          </a:p>
          <a:p>
            <a:pPr indent="0" lvl="0" marL="0" marR="0" rtl="0" algn="l">
              <a:lnSpc>
                <a:spcPct val="184978"/>
              </a:lnSpc>
              <a:spcBef>
                <a:spcPts val="0"/>
              </a:spcBef>
              <a:spcAft>
                <a:spcPts val="0"/>
              </a:spcAft>
              <a:buNone/>
            </a:pPr>
            <a:r>
              <a:t/>
            </a:r>
            <a:endParaRPr sz="2077">
              <a:solidFill>
                <a:srgbClr val="FF914D"/>
              </a:solidFill>
              <a:latin typeface="Courier Prime"/>
              <a:ea typeface="Courier Prime"/>
              <a:cs typeface="Courier Prime"/>
              <a:sym typeface="Courier Prime"/>
            </a:endParaRPr>
          </a:p>
          <a:p>
            <a:pPr indent="0" lvl="0" marL="0" marR="0" rtl="0" algn="l">
              <a:lnSpc>
                <a:spcPct val="184978"/>
              </a:lnSpc>
              <a:spcBef>
                <a:spcPts val="0"/>
              </a:spcBef>
              <a:spcAft>
                <a:spcPts val="0"/>
              </a:spcAft>
              <a:buNone/>
            </a:pPr>
            <a:r>
              <a:rPr lang="en-US" sz="2077">
                <a:solidFill>
                  <a:srgbClr val="FF914D"/>
                </a:solidFill>
                <a:latin typeface="Courier Prime"/>
                <a:ea typeface="Courier Prime"/>
                <a:cs typeface="Courier Prime"/>
                <a:sym typeface="Courier Prime"/>
              </a:rPr>
              <a:t>2) Comparación de poblaciones y relaciones reproductivas y otros tipos de relaciones, así como la diversidad de especies de mamíferos.</a:t>
            </a:r>
            <a:endParaRPr/>
          </a:p>
          <a:p>
            <a:pPr indent="0" lvl="0" marL="0" marR="0" rtl="0" algn="l">
              <a:lnSpc>
                <a:spcPct val="184978"/>
              </a:lnSpc>
              <a:spcBef>
                <a:spcPts val="0"/>
              </a:spcBef>
              <a:spcAft>
                <a:spcPts val="0"/>
              </a:spcAft>
              <a:buNone/>
            </a:pPr>
            <a:r>
              <a:t/>
            </a:r>
            <a:endParaRPr sz="2077">
              <a:solidFill>
                <a:srgbClr val="FF914D"/>
              </a:solidFill>
              <a:latin typeface="Courier Prime"/>
              <a:ea typeface="Courier Prime"/>
              <a:cs typeface="Courier Prime"/>
              <a:sym typeface="Courier Prime"/>
            </a:endParaRPr>
          </a:p>
          <a:p>
            <a:pPr indent="0" lvl="0" marL="0" marR="0" rtl="0" algn="l">
              <a:lnSpc>
                <a:spcPct val="184978"/>
              </a:lnSpc>
              <a:spcBef>
                <a:spcPts val="0"/>
              </a:spcBef>
              <a:spcAft>
                <a:spcPts val="0"/>
              </a:spcAft>
              <a:buNone/>
            </a:pPr>
            <a:r>
              <a:rPr lang="en-US" sz="2077">
                <a:solidFill>
                  <a:srgbClr val="FF914D"/>
                </a:solidFill>
                <a:latin typeface="Courier Prime"/>
                <a:ea typeface="Courier Prime"/>
                <a:cs typeface="Courier Prime"/>
                <a:sym typeface="Courier Prime"/>
              </a:rPr>
              <a:t>3) Estudiar su estilo de vida: migración y socialización</a:t>
            </a:r>
            <a:r>
              <a:rPr lang="en-US" sz="2077">
                <a:solidFill>
                  <a:srgbClr val="FF914D"/>
                </a:solidFill>
                <a:latin typeface="Courier Prime"/>
                <a:ea typeface="Courier Prime"/>
                <a:cs typeface="Courier Prime"/>
                <a:sym typeface="Courier Prime"/>
              </a:rPr>
              <a:t>.</a:t>
            </a:r>
            <a:endParaRPr/>
          </a:p>
          <a:p>
            <a:pPr indent="0" lvl="0" marL="0" marR="0" rtl="0" algn="l">
              <a:lnSpc>
                <a:spcPct val="184978"/>
              </a:lnSpc>
              <a:spcBef>
                <a:spcPts val="0"/>
              </a:spcBef>
              <a:spcAft>
                <a:spcPts val="0"/>
              </a:spcAft>
              <a:buNone/>
            </a:pPr>
            <a:r>
              <a:t/>
            </a:r>
            <a:endParaRPr sz="2077">
              <a:solidFill>
                <a:srgbClr val="FF914D"/>
              </a:solidFill>
              <a:latin typeface="Courier Prime"/>
              <a:ea typeface="Courier Prime"/>
              <a:cs typeface="Courier Prime"/>
              <a:sym typeface="Courier Prime"/>
            </a:endParaRPr>
          </a:p>
          <a:p>
            <a:pPr indent="0" lvl="0" marL="0" marR="0" rtl="0" algn="l">
              <a:lnSpc>
                <a:spcPct val="224843"/>
              </a:lnSpc>
              <a:spcBef>
                <a:spcPts val="0"/>
              </a:spcBef>
              <a:spcAft>
                <a:spcPts val="0"/>
              </a:spcAft>
              <a:buNone/>
            </a:pPr>
            <a:r>
              <a:t/>
            </a:r>
            <a:endParaRPr sz="2077">
              <a:solidFill>
                <a:srgbClr val="FF914D"/>
              </a:solidFill>
              <a:latin typeface="Courier Prime"/>
              <a:ea typeface="Courier Prime"/>
              <a:cs typeface="Courier Prime"/>
              <a:sym typeface="Courier Prime"/>
            </a:endParaRPr>
          </a:p>
          <a:p>
            <a:pPr indent="0" lvl="0" marL="0" marR="0" rtl="0" algn="l">
              <a:lnSpc>
                <a:spcPct val="224843"/>
              </a:lnSpc>
              <a:spcBef>
                <a:spcPts val="0"/>
              </a:spcBef>
              <a:spcAft>
                <a:spcPts val="0"/>
              </a:spcAft>
              <a:buNone/>
            </a:pPr>
            <a:r>
              <a:t/>
            </a:r>
            <a:endParaRPr sz="2077">
              <a:solidFill>
                <a:srgbClr val="FF914D"/>
              </a:solidFill>
              <a:latin typeface="Courier Prime"/>
              <a:ea typeface="Courier Prime"/>
              <a:cs typeface="Courier Prime"/>
              <a:sym typeface="Courier Prime"/>
            </a:endParaRPr>
          </a:p>
          <a:p>
            <a:pPr indent="0" lvl="0" marL="0" marR="0" rtl="0" algn="l">
              <a:lnSpc>
                <a:spcPct val="224843"/>
              </a:lnSpc>
              <a:spcBef>
                <a:spcPts val="0"/>
              </a:spcBef>
              <a:spcAft>
                <a:spcPts val="0"/>
              </a:spcAft>
              <a:buNone/>
            </a:pPr>
            <a:r>
              <a:t/>
            </a:r>
            <a:endParaRPr sz="2077">
              <a:solidFill>
                <a:srgbClr val="FF914D"/>
              </a:solidFill>
              <a:latin typeface="Courier Prime"/>
              <a:ea typeface="Courier Prime"/>
              <a:cs typeface="Courier Prime"/>
              <a:sym typeface="Courier Prime"/>
            </a:endParaRPr>
          </a:p>
          <a:p>
            <a:pPr indent="0" lvl="0" marL="0" marR="0" rtl="0" algn="l">
              <a:lnSpc>
                <a:spcPct val="224843"/>
              </a:lnSpc>
              <a:spcBef>
                <a:spcPts val="0"/>
              </a:spcBef>
              <a:spcAft>
                <a:spcPts val="0"/>
              </a:spcAft>
              <a:buNone/>
            </a:pPr>
            <a:r>
              <a:t/>
            </a:r>
            <a:endParaRPr sz="2077">
              <a:solidFill>
                <a:srgbClr val="FF914D"/>
              </a:solidFill>
              <a:latin typeface="Courier Prime"/>
              <a:ea typeface="Courier Prime"/>
              <a:cs typeface="Courier Prime"/>
              <a:sym typeface="Courier Prime"/>
            </a:endParaRPr>
          </a:p>
        </p:txBody>
      </p:sp>
      <p:cxnSp>
        <p:nvCxnSpPr>
          <p:cNvPr id="113" name="Google Shape;113;p3"/>
          <p:cNvCxnSpPr/>
          <p:nvPr/>
        </p:nvCxnSpPr>
        <p:spPr>
          <a:xfrm>
            <a:off x="9191625" y="1099088"/>
            <a:ext cx="0" cy="7986000"/>
          </a:xfrm>
          <a:prstGeom prst="straightConnector1">
            <a:avLst/>
          </a:prstGeom>
          <a:noFill/>
          <a:ln cap="flat" cmpd="sng" w="95250">
            <a:solidFill>
              <a:srgbClr val="2D2D35"/>
            </a:solidFill>
            <a:prstDash val="solid"/>
            <a:round/>
            <a:headEnd len="sm" w="sm" type="none"/>
            <a:tailEnd len="sm" w="sm"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232A"/>
        </a:solidFill>
      </p:bgPr>
    </p:bg>
    <p:spTree>
      <p:nvGrpSpPr>
        <p:cNvPr id="117" name="Shape 117"/>
        <p:cNvGrpSpPr/>
        <p:nvPr/>
      </p:nvGrpSpPr>
      <p:grpSpPr>
        <a:xfrm>
          <a:off x="0" y="0"/>
          <a:ext cx="0" cy="0"/>
          <a:chOff x="0" y="0"/>
          <a:chExt cx="0" cy="0"/>
        </a:xfrm>
      </p:grpSpPr>
      <p:sp>
        <p:nvSpPr>
          <p:cNvPr id="118" name="Google Shape;118;p4"/>
          <p:cNvSpPr txBox="1"/>
          <p:nvPr/>
        </p:nvSpPr>
        <p:spPr>
          <a:xfrm>
            <a:off x="1028700" y="1047750"/>
            <a:ext cx="7031400" cy="596400"/>
          </a:xfrm>
          <a:prstGeom prst="rect">
            <a:avLst/>
          </a:prstGeom>
          <a:noFill/>
          <a:ln>
            <a:noFill/>
          </a:ln>
        </p:spPr>
        <p:txBody>
          <a:bodyPr anchorCtr="0" anchor="t" bIns="0" lIns="0" spcFirstLastPara="1" rIns="0" wrap="square" tIns="0">
            <a:spAutoFit/>
          </a:bodyPr>
          <a:lstStyle/>
          <a:p>
            <a:pPr indent="0" lvl="0" marL="0" marR="0" rtl="0" algn="l">
              <a:lnSpc>
                <a:spcPct val="114003"/>
              </a:lnSpc>
              <a:spcBef>
                <a:spcPts val="0"/>
              </a:spcBef>
              <a:spcAft>
                <a:spcPts val="0"/>
              </a:spcAft>
              <a:buNone/>
            </a:pPr>
            <a:r>
              <a:rPr lang="en-US" sz="3999">
                <a:solidFill>
                  <a:srgbClr val="FFFFFF"/>
                </a:solidFill>
                <a:latin typeface="Courier Prime"/>
                <a:ea typeface="Courier Prime"/>
                <a:cs typeface="Courier Prime"/>
                <a:sym typeface="Courier Prime"/>
              </a:rPr>
              <a:t>2_Extracción de datos {</a:t>
            </a:r>
            <a:endParaRPr/>
          </a:p>
        </p:txBody>
      </p:sp>
      <p:sp>
        <p:nvSpPr>
          <p:cNvPr id="119" name="Google Shape;119;p4"/>
          <p:cNvSpPr txBox="1"/>
          <p:nvPr/>
        </p:nvSpPr>
        <p:spPr>
          <a:xfrm>
            <a:off x="16557135" y="8675370"/>
            <a:ext cx="702300" cy="582900"/>
          </a:xfrm>
          <a:prstGeom prst="rect">
            <a:avLst/>
          </a:prstGeom>
          <a:noFill/>
          <a:ln>
            <a:noFill/>
          </a:ln>
        </p:spPr>
        <p:txBody>
          <a:bodyPr anchorCtr="0" anchor="t" bIns="0" lIns="0" spcFirstLastPara="1" rIns="0" wrap="square" tIns="0">
            <a:spAutoFit/>
          </a:bodyPr>
          <a:lstStyle/>
          <a:p>
            <a:pPr indent="0" lvl="0" marL="0" marR="0" rtl="0" algn="r">
              <a:lnSpc>
                <a:spcPct val="114003"/>
              </a:lnSpc>
              <a:spcBef>
                <a:spcPts val="0"/>
              </a:spcBef>
              <a:spcAft>
                <a:spcPts val="0"/>
              </a:spcAft>
              <a:buNone/>
            </a:pPr>
            <a:r>
              <a:rPr lang="en-US" sz="3999">
                <a:solidFill>
                  <a:srgbClr val="FFFFFF"/>
                </a:solidFill>
                <a:latin typeface="Courier Prime"/>
                <a:ea typeface="Courier Prime"/>
                <a:cs typeface="Courier Prime"/>
                <a:sym typeface="Courier Prime"/>
              </a:rPr>
              <a:t>}</a:t>
            </a:r>
            <a:endParaRPr/>
          </a:p>
        </p:txBody>
      </p:sp>
      <p:sp>
        <p:nvSpPr>
          <p:cNvPr id="120" name="Google Shape;120;p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Una captura de pantalla de un celular con texto e imagen&#10;&#10;Descripción generada automáticamente con confianza media" id="121" name="Google Shape;121;p4"/>
          <p:cNvPicPr preferRelativeResize="0"/>
          <p:nvPr/>
        </p:nvPicPr>
        <p:blipFill rotWithShape="1">
          <a:blip r:embed="rId3">
            <a:alphaModFix/>
          </a:blip>
          <a:srcRect b="0" l="0" r="0" t="0"/>
          <a:stretch/>
        </p:blipFill>
        <p:spPr>
          <a:xfrm>
            <a:off x="1028700" y="2171700"/>
            <a:ext cx="7772398" cy="4964099"/>
          </a:xfrm>
          <a:prstGeom prst="rect">
            <a:avLst/>
          </a:prstGeom>
          <a:noFill/>
          <a:ln>
            <a:noFill/>
          </a:ln>
        </p:spPr>
      </p:pic>
      <p:pic>
        <p:nvPicPr>
          <p:cNvPr descr="Imagen que contiene Teams&#10;&#10;Descripción generada automáticamente" id="122" name="Google Shape;122;p4"/>
          <p:cNvPicPr preferRelativeResize="0"/>
          <p:nvPr/>
        </p:nvPicPr>
        <p:blipFill rotWithShape="1">
          <a:blip r:embed="rId4">
            <a:alphaModFix/>
          </a:blip>
          <a:srcRect b="0" l="0" r="0" t="0"/>
          <a:stretch/>
        </p:blipFill>
        <p:spPr>
          <a:xfrm>
            <a:off x="9486902" y="979082"/>
            <a:ext cx="7772397" cy="3619255"/>
          </a:xfrm>
          <a:prstGeom prst="rect">
            <a:avLst/>
          </a:prstGeom>
          <a:noFill/>
          <a:ln>
            <a:noFill/>
          </a:ln>
        </p:spPr>
      </p:pic>
      <p:pic>
        <p:nvPicPr>
          <p:cNvPr descr="Interfaz de usuario gráfica, Texto, Aplicación&#10;&#10;Descripción generada automáticamente" id="123" name="Google Shape;123;p4"/>
          <p:cNvPicPr preferRelativeResize="0"/>
          <p:nvPr/>
        </p:nvPicPr>
        <p:blipFill rotWithShape="1">
          <a:blip r:embed="rId5">
            <a:alphaModFix/>
          </a:blip>
          <a:srcRect b="0" l="0" r="0" t="0"/>
          <a:stretch/>
        </p:blipFill>
        <p:spPr>
          <a:xfrm>
            <a:off x="9502851" y="5510492"/>
            <a:ext cx="7772399" cy="3769959"/>
          </a:xfrm>
          <a:prstGeom prst="rect">
            <a:avLst/>
          </a:prstGeom>
          <a:noFill/>
          <a:ln>
            <a:noFill/>
          </a:ln>
        </p:spPr>
      </p:pic>
      <p:sp>
        <p:nvSpPr>
          <p:cNvPr id="124" name="Google Shape;124;p4"/>
          <p:cNvSpPr txBox="1"/>
          <p:nvPr/>
        </p:nvSpPr>
        <p:spPr>
          <a:xfrm>
            <a:off x="730350" y="7754100"/>
            <a:ext cx="8070900" cy="596700"/>
          </a:xfrm>
          <a:prstGeom prst="rect">
            <a:avLst/>
          </a:prstGeom>
          <a:noFill/>
          <a:ln>
            <a:noFill/>
          </a:ln>
        </p:spPr>
        <p:txBody>
          <a:bodyPr anchorCtr="0" anchor="t" bIns="91425" lIns="91425" spcFirstLastPara="1" rIns="91425" wrap="square" tIns="91425">
            <a:spAutoFit/>
          </a:bodyPr>
          <a:lstStyle/>
          <a:p>
            <a:pPr indent="0" lvl="0" marL="0" rtl="0" algn="l">
              <a:lnSpc>
                <a:spcPct val="184978"/>
              </a:lnSpc>
              <a:spcBef>
                <a:spcPts val="0"/>
              </a:spcBef>
              <a:spcAft>
                <a:spcPts val="0"/>
              </a:spcAft>
              <a:buNone/>
            </a:pPr>
            <a:r>
              <a:rPr lang="en-US" sz="2677">
                <a:solidFill>
                  <a:srgbClr val="FF914D"/>
                </a:solidFill>
                <a:latin typeface="Courier Prime"/>
                <a:ea typeface="Courier Prime"/>
                <a:cs typeface="Courier Prime"/>
                <a:sym typeface="Courier Prime"/>
              </a:rPr>
              <a:t>Extracción de datos por web </a:t>
            </a:r>
            <a:r>
              <a:rPr lang="en-US" sz="2677">
                <a:solidFill>
                  <a:srgbClr val="FF914D"/>
                </a:solidFill>
                <a:latin typeface="Courier Prime"/>
                <a:ea typeface="Courier Prime"/>
                <a:cs typeface="Courier Prime"/>
                <a:sym typeface="Courier Prime"/>
              </a:rPr>
              <a:t>scraping</a:t>
            </a:r>
            <a:r>
              <a:rPr lang="en-US" sz="2677">
                <a:solidFill>
                  <a:srgbClr val="FF914D"/>
                </a:solidFill>
                <a:latin typeface="Courier Prime"/>
                <a:ea typeface="Courier Prime"/>
                <a:cs typeface="Courier Prime"/>
                <a:sym typeface="Courier Prime"/>
              </a:rPr>
              <a:t>.</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232A"/>
        </a:solidFill>
      </p:bgPr>
    </p:bg>
    <p:spTree>
      <p:nvGrpSpPr>
        <p:cNvPr id="128" name="Shape 128"/>
        <p:cNvGrpSpPr/>
        <p:nvPr/>
      </p:nvGrpSpPr>
      <p:grpSpPr>
        <a:xfrm>
          <a:off x="0" y="0"/>
          <a:ext cx="0" cy="0"/>
          <a:chOff x="0" y="0"/>
          <a:chExt cx="0" cy="0"/>
        </a:xfrm>
      </p:grpSpPr>
      <p:sp>
        <p:nvSpPr>
          <p:cNvPr id="129" name="Google Shape;129;p5"/>
          <p:cNvSpPr txBox="1"/>
          <p:nvPr/>
        </p:nvSpPr>
        <p:spPr>
          <a:xfrm>
            <a:off x="1056300" y="554450"/>
            <a:ext cx="7031400" cy="615600"/>
          </a:xfrm>
          <a:prstGeom prst="rect">
            <a:avLst/>
          </a:prstGeom>
          <a:noFill/>
          <a:ln>
            <a:noFill/>
          </a:ln>
        </p:spPr>
        <p:txBody>
          <a:bodyPr anchorCtr="0" anchor="t" bIns="0" lIns="0" spcFirstLastPara="1" rIns="0" wrap="square" tIns="0">
            <a:spAutoFit/>
          </a:bodyPr>
          <a:lstStyle/>
          <a:p>
            <a:pPr indent="0" lvl="0" marL="0" marR="0" rtl="0" algn="l">
              <a:lnSpc>
                <a:spcPct val="114003"/>
              </a:lnSpc>
              <a:spcBef>
                <a:spcPts val="0"/>
              </a:spcBef>
              <a:spcAft>
                <a:spcPts val="0"/>
              </a:spcAft>
              <a:buNone/>
            </a:pPr>
            <a:r>
              <a:rPr lang="en-US" sz="3999">
                <a:solidFill>
                  <a:srgbClr val="FFFFFF"/>
                </a:solidFill>
                <a:latin typeface="Courier Prime"/>
                <a:ea typeface="Courier Prime"/>
                <a:cs typeface="Courier Prime"/>
                <a:sym typeface="Courier Prime"/>
              </a:rPr>
              <a:t>3_RESULTADOS{</a:t>
            </a:r>
            <a:endParaRPr/>
          </a:p>
        </p:txBody>
      </p:sp>
      <p:sp>
        <p:nvSpPr>
          <p:cNvPr id="130" name="Google Shape;130;p5"/>
          <p:cNvSpPr txBox="1"/>
          <p:nvPr/>
        </p:nvSpPr>
        <p:spPr>
          <a:xfrm>
            <a:off x="16557135" y="8675370"/>
            <a:ext cx="702165" cy="582930"/>
          </a:xfrm>
          <a:prstGeom prst="rect">
            <a:avLst/>
          </a:prstGeom>
          <a:noFill/>
          <a:ln>
            <a:noFill/>
          </a:ln>
        </p:spPr>
        <p:txBody>
          <a:bodyPr anchorCtr="0" anchor="t" bIns="0" lIns="0" spcFirstLastPara="1" rIns="0" wrap="square" tIns="0">
            <a:spAutoFit/>
          </a:bodyPr>
          <a:lstStyle/>
          <a:p>
            <a:pPr indent="0" lvl="0" marL="0" marR="0" rtl="0" algn="r">
              <a:lnSpc>
                <a:spcPct val="114003"/>
              </a:lnSpc>
              <a:spcBef>
                <a:spcPts val="0"/>
              </a:spcBef>
              <a:spcAft>
                <a:spcPts val="0"/>
              </a:spcAft>
              <a:buNone/>
            </a:pPr>
            <a:r>
              <a:rPr lang="en-US" sz="3999">
                <a:solidFill>
                  <a:srgbClr val="FFFFFF"/>
                </a:solidFill>
                <a:latin typeface="Courier Prime"/>
                <a:ea typeface="Courier Prime"/>
                <a:cs typeface="Courier Prime"/>
                <a:sym typeface="Courier Prime"/>
              </a:rPr>
              <a:t>}</a:t>
            </a:r>
            <a:endParaRPr/>
          </a:p>
        </p:txBody>
      </p:sp>
      <p:sp>
        <p:nvSpPr>
          <p:cNvPr id="131" name="Google Shape;131;p5"/>
          <p:cNvSpPr txBox="1"/>
          <p:nvPr/>
        </p:nvSpPr>
        <p:spPr>
          <a:xfrm>
            <a:off x="6050200" y="1150711"/>
            <a:ext cx="6187500" cy="549300"/>
          </a:xfrm>
          <a:prstGeom prst="rect">
            <a:avLst/>
          </a:prstGeom>
          <a:noFill/>
          <a:ln>
            <a:noFill/>
          </a:ln>
        </p:spPr>
        <p:txBody>
          <a:bodyPr anchorCtr="0" anchor="t" bIns="0" lIns="0" spcFirstLastPara="1" rIns="0" wrap="square" tIns="0">
            <a:spAutoFit/>
          </a:bodyPr>
          <a:lstStyle/>
          <a:p>
            <a:pPr indent="0" lvl="0" marL="0" marR="0" rtl="0" algn="l">
              <a:lnSpc>
                <a:spcPct val="99138"/>
              </a:lnSpc>
              <a:spcBef>
                <a:spcPts val="0"/>
              </a:spcBef>
              <a:spcAft>
                <a:spcPts val="0"/>
              </a:spcAft>
              <a:buNone/>
            </a:pPr>
            <a:r>
              <a:rPr b="1" lang="en-US" sz="3600">
                <a:solidFill>
                  <a:srgbClr val="FF914D"/>
                </a:solidFill>
                <a:latin typeface="Courier Prime"/>
                <a:ea typeface="Courier Prime"/>
                <a:cs typeface="Courier Prime"/>
                <a:sym typeface="Courier Prime"/>
              </a:rPr>
              <a:t>PATRONES GEOGRÁFICOS</a:t>
            </a:r>
            <a:endParaRPr/>
          </a:p>
        </p:txBody>
      </p:sp>
      <p:sp>
        <p:nvSpPr>
          <p:cNvPr id="132" name="Google Shape;1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33" name="Google Shape;133;p5"/>
          <p:cNvPicPr preferRelativeResize="0"/>
          <p:nvPr/>
        </p:nvPicPr>
        <p:blipFill>
          <a:blip r:embed="rId3">
            <a:alphaModFix/>
          </a:blip>
          <a:stretch>
            <a:fillRect/>
          </a:stretch>
        </p:blipFill>
        <p:spPr>
          <a:xfrm>
            <a:off x="2971800" y="2325184"/>
            <a:ext cx="9296400" cy="6350182"/>
          </a:xfrm>
          <a:prstGeom prst="rect">
            <a:avLst/>
          </a:prstGeom>
          <a:noFill/>
          <a:ln>
            <a:noFill/>
          </a:ln>
        </p:spPr>
      </p:pic>
      <p:sp>
        <p:nvSpPr>
          <p:cNvPr id="134" name="Google Shape;134;p5"/>
          <p:cNvSpPr txBox="1"/>
          <p:nvPr/>
        </p:nvSpPr>
        <p:spPr>
          <a:xfrm>
            <a:off x="12726675" y="3429000"/>
            <a:ext cx="30000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rgbClr val="D1D5DB"/>
                </a:solidFill>
                <a:latin typeface="Roboto"/>
                <a:ea typeface="Roboto"/>
                <a:cs typeface="Roboto"/>
                <a:sym typeface="Roboto"/>
              </a:rPr>
              <a:t>Esta visualización representa la distribución poblacional de animales mamíferos, utilizando tonalidades azules para indicar áreas de mayor densidad y tonos rojizos para señalar regiones menos pobladas.</a:t>
            </a:r>
            <a:endParaRPr sz="2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232A"/>
        </a:solidFill>
      </p:bgPr>
    </p:bg>
    <p:spTree>
      <p:nvGrpSpPr>
        <p:cNvPr id="138" name="Shape 138"/>
        <p:cNvGrpSpPr/>
        <p:nvPr/>
      </p:nvGrpSpPr>
      <p:grpSpPr>
        <a:xfrm>
          <a:off x="0" y="0"/>
          <a:ext cx="0" cy="0"/>
          <a:chOff x="0" y="0"/>
          <a:chExt cx="0" cy="0"/>
        </a:xfrm>
      </p:grpSpPr>
      <p:sp>
        <p:nvSpPr>
          <p:cNvPr id="139" name="Google Shape;139;p6"/>
          <p:cNvSpPr txBox="1"/>
          <p:nvPr/>
        </p:nvSpPr>
        <p:spPr>
          <a:xfrm>
            <a:off x="16557135" y="8675370"/>
            <a:ext cx="702165" cy="582930"/>
          </a:xfrm>
          <a:prstGeom prst="rect">
            <a:avLst/>
          </a:prstGeom>
          <a:noFill/>
          <a:ln>
            <a:noFill/>
          </a:ln>
        </p:spPr>
        <p:txBody>
          <a:bodyPr anchorCtr="0" anchor="t" bIns="0" lIns="0" spcFirstLastPara="1" rIns="0" wrap="square" tIns="0">
            <a:spAutoFit/>
          </a:bodyPr>
          <a:lstStyle/>
          <a:p>
            <a:pPr indent="0" lvl="0" marL="0" marR="0" rtl="0" algn="r">
              <a:lnSpc>
                <a:spcPct val="114003"/>
              </a:lnSpc>
              <a:spcBef>
                <a:spcPts val="0"/>
              </a:spcBef>
              <a:spcAft>
                <a:spcPts val="0"/>
              </a:spcAft>
              <a:buNone/>
            </a:pPr>
            <a:r>
              <a:rPr lang="en-US" sz="3999">
                <a:solidFill>
                  <a:srgbClr val="FFFFFF"/>
                </a:solidFill>
                <a:latin typeface="Courier Prime"/>
                <a:ea typeface="Courier Prime"/>
                <a:cs typeface="Courier Prime"/>
                <a:sym typeface="Courier Prime"/>
              </a:rPr>
              <a:t>}</a:t>
            </a:r>
            <a:endParaRPr/>
          </a:p>
        </p:txBody>
      </p:sp>
      <p:sp>
        <p:nvSpPr>
          <p:cNvPr id="140" name="Google Shape;140;p6"/>
          <p:cNvSpPr txBox="1"/>
          <p:nvPr/>
        </p:nvSpPr>
        <p:spPr>
          <a:xfrm>
            <a:off x="6553200" y="498495"/>
            <a:ext cx="6187500" cy="549300"/>
          </a:xfrm>
          <a:prstGeom prst="rect">
            <a:avLst/>
          </a:prstGeom>
          <a:noFill/>
          <a:ln>
            <a:noFill/>
          </a:ln>
        </p:spPr>
        <p:txBody>
          <a:bodyPr anchorCtr="0" anchor="t" bIns="0" lIns="0" spcFirstLastPara="1" rIns="0" wrap="square" tIns="0">
            <a:spAutoFit/>
          </a:bodyPr>
          <a:lstStyle/>
          <a:p>
            <a:pPr indent="0" lvl="0" marL="0" marR="0" rtl="0" algn="l">
              <a:lnSpc>
                <a:spcPct val="99138"/>
              </a:lnSpc>
              <a:spcBef>
                <a:spcPts val="0"/>
              </a:spcBef>
              <a:spcAft>
                <a:spcPts val="0"/>
              </a:spcAft>
              <a:buNone/>
            </a:pPr>
            <a:r>
              <a:rPr b="1" lang="en-US" sz="3600">
                <a:solidFill>
                  <a:srgbClr val="FF914D"/>
                </a:solidFill>
                <a:latin typeface="Courier Prime"/>
                <a:ea typeface="Courier Prime"/>
                <a:cs typeface="Courier Prime"/>
                <a:sym typeface="Courier Prime"/>
              </a:rPr>
              <a:t>PATRONES GEOGRÁFICOS</a:t>
            </a:r>
            <a:endParaRPr/>
          </a:p>
        </p:txBody>
      </p:sp>
      <p:sp>
        <p:nvSpPr>
          <p:cNvPr id="141" name="Google Shape;141;p6"/>
          <p:cNvSpPr txBox="1"/>
          <p:nvPr/>
        </p:nvSpPr>
        <p:spPr>
          <a:xfrm>
            <a:off x="2137829" y="8503723"/>
            <a:ext cx="14012400" cy="1323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D1D5DB"/>
                </a:solidFill>
                <a:latin typeface="Roboto"/>
                <a:ea typeface="Roboto"/>
                <a:cs typeface="Roboto"/>
                <a:sym typeface="Roboto"/>
              </a:rPr>
              <a:t>El presente gráfico exhibe la cantidad de mamíferos distintos presentes en cada continente. Se destaca que América lidera en diversidad de mamíferos, seguido de cerca por Asia. En contraste, la Antártida presenta una baja diversidad, fenómeno atribuible a las condiciones climáticas adversas de la región. Este patrón subraya la influencia directa del clima en la distribución y abundancia de las especies mamíferas en distintas regiones del mundo.</a:t>
            </a:r>
            <a:endParaRPr sz="2200"/>
          </a:p>
        </p:txBody>
      </p:sp>
      <p:pic>
        <p:nvPicPr>
          <p:cNvPr descr="Gráfico, Gráfico de barras&#10;&#10;Descripción generada automáticamente" id="142" name="Google Shape;142;p6"/>
          <p:cNvPicPr preferRelativeResize="0"/>
          <p:nvPr/>
        </p:nvPicPr>
        <p:blipFill rotWithShape="1">
          <a:blip r:embed="rId3">
            <a:alphaModFix/>
          </a:blip>
          <a:srcRect b="0" l="0" r="0" t="0"/>
          <a:stretch/>
        </p:blipFill>
        <p:spPr>
          <a:xfrm>
            <a:off x="3276625" y="1172092"/>
            <a:ext cx="11734800" cy="705911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232A"/>
        </a:solidFill>
      </p:bgPr>
    </p:bg>
    <p:spTree>
      <p:nvGrpSpPr>
        <p:cNvPr id="146" name="Shape 146"/>
        <p:cNvGrpSpPr/>
        <p:nvPr/>
      </p:nvGrpSpPr>
      <p:grpSpPr>
        <a:xfrm>
          <a:off x="0" y="0"/>
          <a:ext cx="0" cy="0"/>
          <a:chOff x="0" y="0"/>
          <a:chExt cx="0" cy="0"/>
        </a:xfrm>
      </p:grpSpPr>
      <p:sp>
        <p:nvSpPr>
          <p:cNvPr id="147" name="Google Shape;147;p7"/>
          <p:cNvSpPr txBox="1"/>
          <p:nvPr/>
        </p:nvSpPr>
        <p:spPr>
          <a:xfrm>
            <a:off x="16557135" y="8675370"/>
            <a:ext cx="702165" cy="582930"/>
          </a:xfrm>
          <a:prstGeom prst="rect">
            <a:avLst/>
          </a:prstGeom>
          <a:noFill/>
          <a:ln>
            <a:noFill/>
          </a:ln>
        </p:spPr>
        <p:txBody>
          <a:bodyPr anchorCtr="0" anchor="t" bIns="0" lIns="0" spcFirstLastPara="1" rIns="0" wrap="square" tIns="0">
            <a:spAutoFit/>
          </a:bodyPr>
          <a:lstStyle/>
          <a:p>
            <a:pPr indent="0" lvl="0" marL="0" marR="0" rtl="0" algn="r">
              <a:lnSpc>
                <a:spcPct val="114003"/>
              </a:lnSpc>
              <a:spcBef>
                <a:spcPts val="0"/>
              </a:spcBef>
              <a:spcAft>
                <a:spcPts val="0"/>
              </a:spcAft>
              <a:buNone/>
            </a:pPr>
            <a:r>
              <a:rPr lang="en-US" sz="3999">
                <a:solidFill>
                  <a:srgbClr val="FFFFFF"/>
                </a:solidFill>
                <a:latin typeface="Courier Prime"/>
                <a:ea typeface="Courier Prime"/>
                <a:cs typeface="Courier Prime"/>
                <a:sym typeface="Courier Prime"/>
              </a:rPr>
              <a:t>}</a:t>
            </a:r>
            <a:endParaRPr/>
          </a:p>
        </p:txBody>
      </p:sp>
      <p:sp>
        <p:nvSpPr>
          <p:cNvPr id="148" name="Google Shape;148;p7"/>
          <p:cNvSpPr txBox="1"/>
          <p:nvPr/>
        </p:nvSpPr>
        <p:spPr>
          <a:xfrm>
            <a:off x="6050200" y="366478"/>
            <a:ext cx="6187500" cy="549300"/>
          </a:xfrm>
          <a:prstGeom prst="rect">
            <a:avLst/>
          </a:prstGeom>
          <a:noFill/>
          <a:ln>
            <a:noFill/>
          </a:ln>
        </p:spPr>
        <p:txBody>
          <a:bodyPr anchorCtr="0" anchor="t" bIns="0" lIns="0" spcFirstLastPara="1" rIns="0" wrap="square" tIns="0">
            <a:spAutoFit/>
          </a:bodyPr>
          <a:lstStyle/>
          <a:p>
            <a:pPr indent="0" lvl="0" marL="0" marR="0" rtl="0" algn="l">
              <a:lnSpc>
                <a:spcPct val="99138"/>
              </a:lnSpc>
              <a:spcBef>
                <a:spcPts val="0"/>
              </a:spcBef>
              <a:spcAft>
                <a:spcPts val="0"/>
              </a:spcAft>
              <a:buNone/>
            </a:pPr>
            <a:r>
              <a:rPr b="1" lang="en-US" sz="3600">
                <a:solidFill>
                  <a:srgbClr val="FF914D"/>
                </a:solidFill>
                <a:latin typeface="Courier Prime"/>
                <a:ea typeface="Courier Prime"/>
                <a:cs typeface="Courier Prime"/>
                <a:sym typeface="Courier Prime"/>
              </a:rPr>
              <a:t>PATRONES GEOGRÁFICOS</a:t>
            </a:r>
            <a:endParaRPr/>
          </a:p>
        </p:txBody>
      </p:sp>
      <p:sp>
        <p:nvSpPr>
          <p:cNvPr id="149" name="Google Shape;149;p7"/>
          <p:cNvSpPr txBox="1"/>
          <p:nvPr>
            <p:ph idx="12" type="sldNum"/>
          </p:nvPr>
        </p:nvSpPr>
        <p:spPr>
          <a:xfrm>
            <a:off x="15083371" y="948690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Gráfico, Gráfico de barras&#10;&#10;Descripción generada automáticamente" id="150" name="Google Shape;150;p7"/>
          <p:cNvPicPr preferRelativeResize="0"/>
          <p:nvPr/>
        </p:nvPicPr>
        <p:blipFill rotWithShape="1">
          <a:blip r:embed="rId3">
            <a:alphaModFix/>
          </a:blip>
          <a:srcRect b="0" l="0" r="0" t="0"/>
          <a:stretch/>
        </p:blipFill>
        <p:spPr>
          <a:xfrm>
            <a:off x="3274250" y="1220275"/>
            <a:ext cx="11739500" cy="6502749"/>
          </a:xfrm>
          <a:prstGeom prst="rect">
            <a:avLst/>
          </a:prstGeom>
          <a:noFill/>
          <a:ln>
            <a:noFill/>
          </a:ln>
        </p:spPr>
      </p:pic>
      <p:sp>
        <p:nvSpPr>
          <p:cNvPr id="151" name="Google Shape;151;p7"/>
          <p:cNvSpPr txBox="1"/>
          <p:nvPr/>
        </p:nvSpPr>
        <p:spPr>
          <a:xfrm>
            <a:off x="2750525" y="7950900"/>
            <a:ext cx="13806600" cy="301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rgbClr val="D1D5DB"/>
                </a:solidFill>
                <a:latin typeface="Roboto"/>
                <a:ea typeface="Roboto"/>
                <a:cs typeface="Roboto"/>
                <a:sym typeface="Roboto"/>
              </a:rPr>
              <a:t>La distribución de animales mamíferos revela un notable predominio en climas tropicales. Estas regiones, caracterizadas por su temperatura cálida y condiciones ambientales estables, ofrecen un entorno propicio para la diversidad y abundancia de mamíferos. La rica biodiversidad de especies en estos climas tropicales refleja la adaptación de los mamíferos a entornos donde la disponibilidad de recursos y las condiciones climáticas favorecen su existencia y reproducción.</a:t>
            </a:r>
            <a:endParaRPr sz="2000">
              <a:solidFill>
                <a:srgbClr val="D1D5DB"/>
              </a:solidFill>
              <a:latin typeface="Roboto"/>
              <a:ea typeface="Roboto"/>
              <a:cs typeface="Roboto"/>
              <a:sym typeface="Roboto"/>
            </a:endParaRPr>
          </a:p>
          <a:p>
            <a:pPr indent="0" lvl="0" marL="0" rtl="0" algn="l">
              <a:spcBef>
                <a:spcPts val="0"/>
              </a:spcBef>
              <a:spcAft>
                <a:spcPts val="0"/>
              </a:spcAft>
              <a:buNone/>
            </a:pPr>
            <a:r>
              <a:t/>
            </a:r>
            <a:endParaRPr sz="1200">
              <a:solidFill>
                <a:srgbClr val="D1D5DB"/>
              </a:solidFill>
              <a:highlight>
                <a:srgbClr val="343541"/>
              </a:highlight>
              <a:latin typeface="Roboto"/>
              <a:ea typeface="Roboto"/>
              <a:cs typeface="Roboto"/>
              <a:sym typeface="Roboto"/>
            </a:endParaRPr>
          </a:p>
          <a:p>
            <a:pPr indent="0" lvl="0" marL="0" rtl="0" algn="l">
              <a:spcBef>
                <a:spcPts val="0"/>
              </a:spcBef>
              <a:spcAft>
                <a:spcPts val="0"/>
              </a:spcAft>
              <a:buNone/>
            </a:pPr>
            <a:r>
              <a:t/>
            </a:r>
            <a:endParaRPr sz="1200">
              <a:solidFill>
                <a:srgbClr val="D1D5DB"/>
              </a:solidFill>
              <a:highlight>
                <a:srgbClr val="343541"/>
              </a:highlight>
              <a:latin typeface="Roboto"/>
              <a:ea typeface="Roboto"/>
              <a:cs typeface="Roboto"/>
              <a:sym typeface="Roboto"/>
            </a:endParaRPr>
          </a:p>
          <a:p>
            <a:pPr indent="0" lvl="0" marL="0" rtl="0" algn="l">
              <a:spcBef>
                <a:spcPts val="0"/>
              </a:spcBef>
              <a:spcAft>
                <a:spcPts val="0"/>
              </a:spcAft>
              <a:buNone/>
            </a:pPr>
            <a:r>
              <a:t/>
            </a:r>
            <a:endParaRPr sz="1200">
              <a:solidFill>
                <a:srgbClr val="D1D5DB"/>
              </a:solidFill>
              <a:highlight>
                <a:srgbClr val="343541"/>
              </a:highlight>
              <a:latin typeface="Roboto"/>
              <a:ea typeface="Roboto"/>
              <a:cs typeface="Roboto"/>
              <a:sym typeface="Roboto"/>
            </a:endParaRPr>
          </a:p>
          <a:p>
            <a:pPr indent="0" lvl="0" marL="0" rtl="0" algn="l">
              <a:spcBef>
                <a:spcPts val="0"/>
              </a:spcBef>
              <a:spcAft>
                <a:spcPts val="0"/>
              </a:spcAft>
              <a:buNone/>
            </a:pPr>
            <a:r>
              <a:t/>
            </a:r>
            <a:endParaRPr sz="1200">
              <a:solidFill>
                <a:srgbClr val="D1D5DB"/>
              </a:solidFill>
              <a:highlight>
                <a:srgbClr val="343541"/>
              </a:highlight>
              <a:latin typeface="Roboto"/>
              <a:ea typeface="Roboto"/>
              <a:cs typeface="Roboto"/>
              <a:sym typeface="Roboto"/>
            </a:endParaRPr>
          </a:p>
          <a:p>
            <a:pPr indent="0" lvl="0" marL="0" rtl="0" algn="l">
              <a:spcBef>
                <a:spcPts val="0"/>
              </a:spcBef>
              <a:spcAft>
                <a:spcPts val="0"/>
              </a:spcAft>
              <a:buNone/>
            </a:pPr>
            <a:r>
              <a:t/>
            </a:r>
            <a:endParaRPr sz="1200">
              <a:solidFill>
                <a:srgbClr val="D1D5DB"/>
              </a:solidFill>
              <a:highlight>
                <a:srgbClr val="343541"/>
              </a:highlight>
              <a:latin typeface="Roboto"/>
              <a:ea typeface="Roboto"/>
              <a:cs typeface="Roboto"/>
              <a:sym typeface="Roboto"/>
            </a:endParaRPr>
          </a:p>
          <a:p>
            <a:pPr indent="0" lvl="0" marL="0" rtl="0" algn="l">
              <a:spcBef>
                <a:spcPts val="0"/>
              </a:spcBef>
              <a:spcAft>
                <a:spcPts val="0"/>
              </a:spcAft>
              <a:buNone/>
            </a:pPr>
            <a:r>
              <a:t/>
            </a:r>
            <a:endParaRPr sz="1200">
              <a:solidFill>
                <a:srgbClr val="D1D5DB"/>
              </a:solidFill>
              <a:highlight>
                <a:srgbClr val="343541"/>
              </a:highlight>
              <a:latin typeface="Roboto"/>
              <a:ea typeface="Roboto"/>
              <a:cs typeface="Roboto"/>
              <a:sym typeface="Roboto"/>
            </a:endParaRPr>
          </a:p>
          <a:p>
            <a:pPr indent="0" lvl="0" marL="0" rtl="0" algn="l">
              <a:spcBef>
                <a:spcPts val="0"/>
              </a:spcBef>
              <a:spcAft>
                <a:spcPts val="0"/>
              </a:spcAft>
              <a:buNone/>
            </a:pPr>
            <a:r>
              <a:t/>
            </a:r>
            <a:endParaRPr sz="1200">
              <a:solidFill>
                <a:srgbClr val="D1D5DB"/>
              </a:solidFill>
              <a:highlight>
                <a:srgbClr val="343541"/>
              </a:highlight>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232A"/>
        </a:solidFill>
      </p:bgPr>
    </p:bg>
    <p:spTree>
      <p:nvGrpSpPr>
        <p:cNvPr id="155" name="Shape 155"/>
        <p:cNvGrpSpPr/>
        <p:nvPr/>
      </p:nvGrpSpPr>
      <p:grpSpPr>
        <a:xfrm>
          <a:off x="0" y="0"/>
          <a:ext cx="0" cy="0"/>
          <a:chOff x="0" y="0"/>
          <a:chExt cx="0" cy="0"/>
        </a:xfrm>
      </p:grpSpPr>
      <p:sp>
        <p:nvSpPr>
          <p:cNvPr id="156" name="Google Shape;156;p8"/>
          <p:cNvSpPr txBox="1"/>
          <p:nvPr/>
        </p:nvSpPr>
        <p:spPr>
          <a:xfrm>
            <a:off x="16557135" y="8675370"/>
            <a:ext cx="702165" cy="582930"/>
          </a:xfrm>
          <a:prstGeom prst="rect">
            <a:avLst/>
          </a:prstGeom>
          <a:noFill/>
          <a:ln>
            <a:noFill/>
          </a:ln>
        </p:spPr>
        <p:txBody>
          <a:bodyPr anchorCtr="0" anchor="t" bIns="0" lIns="0" spcFirstLastPara="1" rIns="0" wrap="square" tIns="0">
            <a:spAutoFit/>
          </a:bodyPr>
          <a:lstStyle/>
          <a:p>
            <a:pPr indent="0" lvl="0" marL="0" marR="0" rtl="0" algn="r">
              <a:lnSpc>
                <a:spcPct val="114003"/>
              </a:lnSpc>
              <a:spcBef>
                <a:spcPts val="0"/>
              </a:spcBef>
              <a:spcAft>
                <a:spcPts val="0"/>
              </a:spcAft>
              <a:buNone/>
            </a:pPr>
            <a:r>
              <a:rPr lang="en-US" sz="3999">
                <a:solidFill>
                  <a:srgbClr val="FFFFFF"/>
                </a:solidFill>
                <a:latin typeface="Courier Prime"/>
                <a:ea typeface="Courier Prime"/>
                <a:cs typeface="Courier Prime"/>
                <a:sym typeface="Courier Prime"/>
              </a:rPr>
              <a:t>}</a:t>
            </a:r>
            <a:endParaRPr/>
          </a:p>
        </p:txBody>
      </p:sp>
      <p:sp>
        <p:nvSpPr>
          <p:cNvPr id="157" name="Google Shape;157;p8"/>
          <p:cNvSpPr txBox="1"/>
          <p:nvPr/>
        </p:nvSpPr>
        <p:spPr>
          <a:xfrm>
            <a:off x="6372863" y="529550"/>
            <a:ext cx="5542200" cy="549300"/>
          </a:xfrm>
          <a:prstGeom prst="rect">
            <a:avLst/>
          </a:prstGeom>
          <a:noFill/>
          <a:ln>
            <a:noFill/>
          </a:ln>
        </p:spPr>
        <p:txBody>
          <a:bodyPr anchorCtr="0" anchor="t" bIns="0" lIns="0" spcFirstLastPara="1" rIns="0" wrap="square" tIns="0">
            <a:spAutoFit/>
          </a:bodyPr>
          <a:lstStyle/>
          <a:p>
            <a:pPr indent="0" lvl="0" marL="0" marR="0" rtl="0" algn="l">
              <a:lnSpc>
                <a:spcPct val="99138"/>
              </a:lnSpc>
              <a:spcBef>
                <a:spcPts val="0"/>
              </a:spcBef>
              <a:spcAft>
                <a:spcPts val="0"/>
              </a:spcAft>
              <a:buNone/>
            </a:pPr>
            <a:r>
              <a:rPr b="1" lang="en-US" sz="3600">
                <a:solidFill>
                  <a:srgbClr val="FF914D"/>
                </a:solidFill>
                <a:latin typeface="Courier Prime"/>
                <a:ea typeface="Courier Prime"/>
                <a:cs typeface="Courier Prime"/>
                <a:sym typeface="Courier Prime"/>
              </a:rPr>
              <a:t>PATRONES GEOGRÁFICOS</a:t>
            </a:r>
            <a:endParaRPr/>
          </a:p>
        </p:txBody>
      </p:sp>
      <p:sp>
        <p:nvSpPr>
          <p:cNvPr id="158" name="Google Shape;158;p8"/>
          <p:cNvSpPr txBox="1"/>
          <p:nvPr>
            <p:ph idx="12" type="sldNum"/>
          </p:nvPr>
        </p:nvSpPr>
        <p:spPr>
          <a:xfrm>
            <a:off x="15125700" y="948690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59" name="Google Shape;159;p8"/>
          <p:cNvPicPr preferRelativeResize="0"/>
          <p:nvPr/>
        </p:nvPicPr>
        <p:blipFill>
          <a:blip r:embed="rId3">
            <a:alphaModFix/>
          </a:blip>
          <a:stretch>
            <a:fillRect/>
          </a:stretch>
        </p:blipFill>
        <p:spPr>
          <a:xfrm>
            <a:off x="4057625" y="1495425"/>
            <a:ext cx="10172700" cy="6696075"/>
          </a:xfrm>
          <a:prstGeom prst="rect">
            <a:avLst/>
          </a:prstGeom>
          <a:noFill/>
          <a:ln>
            <a:noFill/>
          </a:ln>
        </p:spPr>
      </p:pic>
      <p:sp>
        <p:nvSpPr>
          <p:cNvPr id="160" name="Google Shape;160;p8"/>
          <p:cNvSpPr txBox="1"/>
          <p:nvPr/>
        </p:nvSpPr>
        <p:spPr>
          <a:xfrm>
            <a:off x="3263250" y="8297975"/>
            <a:ext cx="11965200" cy="17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D1D5DB"/>
                </a:solidFill>
                <a:latin typeface="Roboto"/>
                <a:ea typeface="Roboto"/>
                <a:cs typeface="Roboto"/>
                <a:sym typeface="Roboto"/>
              </a:rPr>
              <a:t>El hábitat preferido de numerosos mamíferos se encuentra en los exuberantes biomas de los bosques. Estos ecosistemas forestales proporcionan un entorno vital para una diversidad significativa de especies de mamíferos. La complejidad estructural de los bosques, con su densa vegetación y variados estratos, ofrece refugio, alimento y oportunidades reproductivas para una amplia gama de mamíferos. </a:t>
            </a:r>
            <a:endParaRPr sz="2000">
              <a:solidFill>
                <a:srgbClr val="D1D5DB"/>
              </a:solidFill>
              <a:latin typeface="Roboto"/>
              <a:ea typeface="Roboto"/>
              <a:cs typeface="Roboto"/>
              <a:sym typeface="Roboto"/>
            </a:endParaRPr>
          </a:p>
          <a:p>
            <a:pPr indent="0" lvl="0" marL="0" rtl="0" algn="l">
              <a:spcBef>
                <a:spcPts val="0"/>
              </a:spcBef>
              <a:spcAft>
                <a:spcPts val="0"/>
              </a:spcAft>
              <a:buNone/>
            </a:pPr>
            <a:r>
              <a:t/>
            </a:r>
            <a:endParaRPr sz="2000">
              <a:solidFill>
                <a:srgbClr val="D1D5DB"/>
              </a:solidFill>
              <a:highlight>
                <a:srgbClr val="343541"/>
              </a:highlight>
              <a:latin typeface="Roboto"/>
              <a:ea typeface="Roboto"/>
              <a:cs typeface="Roboto"/>
              <a:sym typeface="Roboto"/>
            </a:endParaRPr>
          </a:p>
        </p:txBody>
      </p:sp>
      <p:sp>
        <p:nvSpPr>
          <p:cNvPr id="161" name="Google Shape;161;p8"/>
          <p:cNvSpPr txBox="1"/>
          <p:nvPr/>
        </p:nvSpPr>
        <p:spPr>
          <a:xfrm>
            <a:off x="-2532900" y="1383000"/>
            <a:ext cx="8950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232A"/>
        </a:solidFill>
      </p:bgPr>
    </p:bg>
    <p:spTree>
      <p:nvGrpSpPr>
        <p:cNvPr id="165" name="Shape 165"/>
        <p:cNvGrpSpPr/>
        <p:nvPr/>
      </p:nvGrpSpPr>
      <p:grpSpPr>
        <a:xfrm>
          <a:off x="0" y="0"/>
          <a:ext cx="0" cy="0"/>
          <a:chOff x="0" y="0"/>
          <a:chExt cx="0" cy="0"/>
        </a:xfrm>
      </p:grpSpPr>
      <p:sp>
        <p:nvSpPr>
          <p:cNvPr id="166" name="Google Shape;166;p9"/>
          <p:cNvSpPr txBox="1"/>
          <p:nvPr/>
        </p:nvSpPr>
        <p:spPr>
          <a:xfrm>
            <a:off x="16557135" y="8675370"/>
            <a:ext cx="702165" cy="582930"/>
          </a:xfrm>
          <a:prstGeom prst="rect">
            <a:avLst/>
          </a:prstGeom>
          <a:noFill/>
          <a:ln>
            <a:noFill/>
          </a:ln>
        </p:spPr>
        <p:txBody>
          <a:bodyPr anchorCtr="0" anchor="t" bIns="0" lIns="0" spcFirstLastPara="1" rIns="0" wrap="square" tIns="0">
            <a:spAutoFit/>
          </a:bodyPr>
          <a:lstStyle/>
          <a:p>
            <a:pPr indent="0" lvl="0" marL="0" marR="0" rtl="0" algn="r">
              <a:lnSpc>
                <a:spcPct val="114003"/>
              </a:lnSpc>
              <a:spcBef>
                <a:spcPts val="0"/>
              </a:spcBef>
              <a:spcAft>
                <a:spcPts val="0"/>
              </a:spcAft>
              <a:buNone/>
            </a:pPr>
            <a:r>
              <a:rPr lang="en-US" sz="3999">
                <a:solidFill>
                  <a:srgbClr val="FFFFFF"/>
                </a:solidFill>
                <a:latin typeface="Courier Prime"/>
                <a:ea typeface="Courier Prime"/>
                <a:cs typeface="Courier Prime"/>
                <a:sym typeface="Courier Prime"/>
              </a:rPr>
              <a:t>}</a:t>
            </a:r>
            <a:endParaRPr/>
          </a:p>
        </p:txBody>
      </p:sp>
      <p:sp>
        <p:nvSpPr>
          <p:cNvPr id="167" name="Google Shape;167;p9"/>
          <p:cNvSpPr txBox="1"/>
          <p:nvPr/>
        </p:nvSpPr>
        <p:spPr>
          <a:xfrm>
            <a:off x="7062750" y="571500"/>
            <a:ext cx="4162500" cy="549300"/>
          </a:xfrm>
          <a:prstGeom prst="rect">
            <a:avLst/>
          </a:prstGeom>
          <a:noFill/>
          <a:ln>
            <a:noFill/>
          </a:ln>
        </p:spPr>
        <p:txBody>
          <a:bodyPr anchorCtr="0" anchor="t" bIns="0" lIns="0" spcFirstLastPara="1" rIns="0" wrap="square" tIns="0">
            <a:spAutoFit/>
          </a:bodyPr>
          <a:lstStyle/>
          <a:p>
            <a:pPr indent="0" lvl="0" marL="0" marR="0" rtl="0" algn="l">
              <a:lnSpc>
                <a:spcPct val="99138"/>
              </a:lnSpc>
              <a:spcBef>
                <a:spcPts val="0"/>
              </a:spcBef>
              <a:spcAft>
                <a:spcPts val="0"/>
              </a:spcAft>
              <a:buNone/>
            </a:pPr>
            <a:r>
              <a:rPr b="1" lang="en-US" sz="3600">
                <a:solidFill>
                  <a:srgbClr val="FF914D"/>
                </a:solidFill>
                <a:latin typeface="Courier Prime"/>
                <a:ea typeface="Courier Prime"/>
                <a:cs typeface="Courier Prime"/>
                <a:sym typeface="Courier Prime"/>
              </a:rPr>
              <a:t>¿TIERRA O AGUA?</a:t>
            </a:r>
            <a:endParaRPr/>
          </a:p>
        </p:txBody>
      </p:sp>
      <p:sp>
        <p:nvSpPr>
          <p:cNvPr id="168" name="Google Shape;168;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Imagen que contiene Gráfico&#10;&#10;Descripción generada automáticamente" id="169" name="Google Shape;169;p9"/>
          <p:cNvPicPr preferRelativeResize="0"/>
          <p:nvPr/>
        </p:nvPicPr>
        <p:blipFill rotWithShape="1">
          <a:blip r:embed="rId3">
            <a:alphaModFix/>
          </a:blip>
          <a:srcRect b="0" l="31873" r="0" t="0"/>
          <a:stretch/>
        </p:blipFill>
        <p:spPr>
          <a:xfrm>
            <a:off x="3828300" y="1442250"/>
            <a:ext cx="10631403" cy="6427745"/>
          </a:xfrm>
          <a:prstGeom prst="rect">
            <a:avLst/>
          </a:prstGeom>
          <a:noFill/>
          <a:ln>
            <a:noFill/>
          </a:ln>
        </p:spPr>
      </p:pic>
      <p:sp>
        <p:nvSpPr>
          <p:cNvPr id="170" name="Google Shape;170;p9"/>
          <p:cNvSpPr/>
          <p:nvPr/>
        </p:nvSpPr>
        <p:spPr>
          <a:xfrm>
            <a:off x="4204827" y="8334970"/>
            <a:ext cx="9878346"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D1D5DB"/>
                </a:solidFill>
                <a:latin typeface="Roboto"/>
                <a:ea typeface="Roboto"/>
                <a:cs typeface="Roboto"/>
                <a:sym typeface="Roboto"/>
              </a:rPr>
              <a:t>El 96% de las especies mamíferas encuentran su hábitat en entornos terrestres. Este hecho subraya la extraordinaria adaptabilidad de los mamíferos a una diversidad de ecosistemas en la tierra. </a:t>
            </a:r>
            <a:endParaRPr sz="2000"/>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